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0"/>
  </p:notesMasterIdLst>
  <p:sldIdLst>
    <p:sldId id="256" r:id="rId2"/>
    <p:sldId id="297" r:id="rId3"/>
    <p:sldId id="257" r:id="rId4"/>
    <p:sldId id="331" r:id="rId5"/>
    <p:sldId id="299" r:id="rId6"/>
    <p:sldId id="329" r:id="rId7"/>
    <p:sldId id="298" r:id="rId8"/>
    <p:sldId id="300" r:id="rId9"/>
    <p:sldId id="301" r:id="rId10"/>
    <p:sldId id="302" r:id="rId11"/>
    <p:sldId id="303" r:id="rId12"/>
    <p:sldId id="316" r:id="rId13"/>
    <p:sldId id="317" r:id="rId14"/>
    <p:sldId id="318" r:id="rId15"/>
    <p:sldId id="319" r:id="rId16"/>
    <p:sldId id="320" r:id="rId17"/>
    <p:sldId id="324" r:id="rId18"/>
    <p:sldId id="333" r:id="rId19"/>
    <p:sldId id="334" r:id="rId20"/>
    <p:sldId id="325" r:id="rId21"/>
    <p:sldId id="326" r:id="rId22"/>
    <p:sldId id="327" r:id="rId23"/>
    <p:sldId id="328" r:id="rId24"/>
    <p:sldId id="332" r:id="rId25"/>
    <p:sldId id="330" r:id="rId26"/>
    <p:sldId id="304" r:id="rId27"/>
    <p:sldId id="335" r:id="rId28"/>
    <p:sldId id="305" r:id="rId29"/>
    <p:sldId id="309" r:id="rId30"/>
    <p:sldId id="310" r:id="rId31"/>
    <p:sldId id="306" r:id="rId32"/>
    <p:sldId id="340" r:id="rId33"/>
    <p:sldId id="341" r:id="rId34"/>
    <p:sldId id="307" r:id="rId35"/>
    <p:sldId id="308" r:id="rId36"/>
    <p:sldId id="311" r:id="rId37"/>
    <p:sldId id="312" r:id="rId38"/>
    <p:sldId id="313" r:id="rId39"/>
    <p:sldId id="314" r:id="rId40"/>
    <p:sldId id="315"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21" r:id="rId57"/>
    <p:sldId id="322" r:id="rId58"/>
    <p:sldId id="323" r:id="rId59"/>
    <p:sldId id="357" r:id="rId60"/>
    <p:sldId id="358" r:id="rId61"/>
    <p:sldId id="359" r:id="rId62"/>
    <p:sldId id="360" r:id="rId63"/>
    <p:sldId id="361" r:id="rId64"/>
    <p:sldId id="362" r:id="rId65"/>
    <p:sldId id="336" r:id="rId66"/>
    <p:sldId id="337" r:id="rId67"/>
    <p:sldId id="338" r:id="rId68"/>
    <p:sldId id="363" r:id="rId69"/>
    <p:sldId id="364" r:id="rId70"/>
    <p:sldId id="365" r:id="rId71"/>
    <p:sldId id="366" r:id="rId72"/>
    <p:sldId id="367" r:id="rId73"/>
    <p:sldId id="368" r:id="rId74"/>
    <p:sldId id="369" r:id="rId75"/>
    <p:sldId id="370" r:id="rId76"/>
    <p:sldId id="393" r:id="rId77"/>
    <p:sldId id="394" r:id="rId78"/>
    <p:sldId id="395" r:id="rId79"/>
    <p:sldId id="392" r:id="rId80"/>
    <p:sldId id="396" r:id="rId81"/>
    <p:sldId id="376" r:id="rId82"/>
    <p:sldId id="372" r:id="rId83"/>
    <p:sldId id="373" r:id="rId84"/>
    <p:sldId id="374" r:id="rId85"/>
    <p:sldId id="375" r:id="rId86"/>
    <p:sldId id="371" r:id="rId87"/>
    <p:sldId id="391" r:id="rId88"/>
    <p:sldId id="377" r:id="rId89"/>
    <p:sldId id="379" r:id="rId90"/>
    <p:sldId id="380" r:id="rId91"/>
    <p:sldId id="378" r:id="rId92"/>
    <p:sldId id="381" r:id="rId93"/>
    <p:sldId id="397" r:id="rId94"/>
    <p:sldId id="398" r:id="rId95"/>
    <p:sldId id="399" r:id="rId96"/>
    <p:sldId id="401" r:id="rId97"/>
    <p:sldId id="400" r:id="rId98"/>
    <p:sldId id="402" r:id="rId99"/>
    <p:sldId id="382" r:id="rId100"/>
    <p:sldId id="383" r:id="rId101"/>
    <p:sldId id="384" r:id="rId102"/>
    <p:sldId id="385" r:id="rId103"/>
    <p:sldId id="386" r:id="rId104"/>
    <p:sldId id="387" r:id="rId105"/>
    <p:sldId id="388" r:id="rId106"/>
    <p:sldId id="389" r:id="rId107"/>
    <p:sldId id="390" r:id="rId108"/>
    <p:sldId id="272"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5BB"/>
    <a:srgbClr val="72A2B3"/>
    <a:srgbClr val="878786"/>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8" autoAdjust="0"/>
    <p:restoredTop sz="76678" autoAdjust="0"/>
  </p:normalViewPr>
  <p:slideViewPr>
    <p:cSldViewPr snapToGrid="0" snapToObjects="1">
      <p:cViewPr varScale="1">
        <p:scale>
          <a:sx n="117" d="100"/>
          <a:sy n="117" d="100"/>
        </p:scale>
        <p:origin x="118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E0B0-ECA4-4AD9-955D-C242674DFFEA}" type="datetimeFigureOut">
              <a:rPr lang="en-US" smtClean="0"/>
              <a:t>9/22/2018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DD5C9-B5A2-47F1-BC40-0D7BD2C50D7F}" type="slidenum">
              <a:rPr lang="en-US" smtClean="0"/>
              <a:t>‹#›</a:t>
            </a:fld>
            <a:endParaRPr lang="en-US"/>
          </a:p>
        </p:txBody>
      </p:sp>
    </p:spTree>
    <p:extLst>
      <p:ext uri="{BB962C8B-B14F-4D97-AF65-F5344CB8AC3E}">
        <p14:creationId xmlns:p14="http://schemas.microsoft.com/office/powerpoint/2010/main" val="3549319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a:t>
            </a:fld>
            <a:endParaRPr lang="en-US"/>
          </a:p>
        </p:txBody>
      </p:sp>
    </p:spTree>
    <p:extLst>
      <p:ext uri="{BB962C8B-B14F-4D97-AF65-F5344CB8AC3E}">
        <p14:creationId xmlns:p14="http://schemas.microsoft.com/office/powerpoint/2010/main" val="1656364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11</a:t>
            </a:fld>
            <a:endParaRPr lang="en-US"/>
          </a:p>
        </p:txBody>
      </p:sp>
    </p:spTree>
    <p:extLst>
      <p:ext uri="{BB962C8B-B14F-4D97-AF65-F5344CB8AC3E}">
        <p14:creationId xmlns:p14="http://schemas.microsoft.com/office/powerpoint/2010/main" val="21300271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101</a:t>
            </a:fld>
            <a:endParaRPr lang="en-US"/>
          </a:p>
        </p:txBody>
      </p:sp>
    </p:spTree>
    <p:extLst>
      <p:ext uri="{BB962C8B-B14F-4D97-AF65-F5344CB8AC3E}">
        <p14:creationId xmlns:p14="http://schemas.microsoft.com/office/powerpoint/2010/main" val="1723891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102</a:t>
            </a:fld>
            <a:endParaRPr lang="en-US"/>
          </a:p>
        </p:txBody>
      </p:sp>
    </p:spTree>
    <p:extLst>
      <p:ext uri="{BB962C8B-B14F-4D97-AF65-F5344CB8AC3E}">
        <p14:creationId xmlns:p14="http://schemas.microsoft.com/office/powerpoint/2010/main" val="9653150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103</a:t>
            </a:fld>
            <a:endParaRPr lang="en-US"/>
          </a:p>
        </p:txBody>
      </p:sp>
    </p:spTree>
    <p:extLst>
      <p:ext uri="{BB962C8B-B14F-4D97-AF65-F5344CB8AC3E}">
        <p14:creationId xmlns:p14="http://schemas.microsoft.com/office/powerpoint/2010/main" val="16257984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104</a:t>
            </a:fld>
            <a:endParaRPr lang="en-US"/>
          </a:p>
        </p:txBody>
      </p:sp>
    </p:spTree>
    <p:extLst>
      <p:ext uri="{BB962C8B-B14F-4D97-AF65-F5344CB8AC3E}">
        <p14:creationId xmlns:p14="http://schemas.microsoft.com/office/powerpoint/2010/main" val="13015514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105</a:t>
            </a:fld>
            <a:endParaRPr lang="en-US"/>
          </a:p>
        </p:txBody>
      </p:sp>
    </p:spTree>
    <p:extLst>
      <p:ext uri="{BB962C8B-B14F-4D97-AF65-F5344CB8AC3E}">
        <p14:creationId xmlns:p14="http://schemas.microsoft.com/office/powerpoint/2010/main" val="42831818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106</a:t>
            </a:fld>
            <a:endParaRPr lang="en-US"/>
          </a:p>
        </p:txBody>
      </p:sp>
    </p:spTree>
    <p:extLst>
      <p:ext uri="{BB962C8B-B14F-4D97-AF65-F5344CB8AC3E}">
        <p14:creationId xmlns:p14="http://schemas.microsoft.com/office/powerpoint/2010/main" val="40162770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107</a:t>
            </a:fld>
            <a:endParaRPr lang="en-US"/>
          </a:p>
        </p:txBody>
      </p:sp>
    </p:spTree>
    <p:extLst>
      <p:ext uri="{BB962C8B-B14F-4D97-AF65-F5344CB8AC3E}">
        <p14:creationId xmlns:p14="http://schemas.microsoft.com/office/powerpoint/2010/main" val="17759116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108</a:t>
            </a:fld>
            <a:endParaRPr lang="en-US"/>
          </a:p>
        </p:txBody>
      </p:sp>
    </p:spTree>
    <p:extLst>
      <p:ext uri="{BB962C8B-B14F-4D97-AF65-F5344CB8AC3E}">
        <p14:creationId xmlns:p14="http://schemas.microsoft.com/office/powerpoint/2010/main" val="2802901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12</a:t>
            </a:fld>
            <a:endParaRPr lang="en-US"/>
          </a:p>
        </p:txBody>
      </p:sp>
    </p:spTree>
    <p:extLst>
      <p:ext uri="{BB962C8B-B14F-4D97-AF65-F5344CB8AC3E}">
        <p14:creationId xmlns:p14="http://schemas.microsoft.com/office/powerpoint/2010/main" val="1416583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13</a:t>
            </a:fld>
            <a:endParaRPr lang="en-US"/>
          </a:p>
        </p:txBody>
      </p:sp>
    </p:spTree>
    <p:extLst>
      <p:ext uri="{BB962C8B-B14F-4D97-AF65-F5344CB8AC3E}">
        <p14:creationId xmlns:p14="http://schemas.microsoft.com/office/powerpoint/2010/main" val="2399749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14</a:t>
            </a:fld>
            <a:endParaRPr lang="en-US"/>
          </a:p>
        </p:txBody>
      </p:sp>
    </p:spTree>
    <p:extLst>
      <p:ext uri="{BB962C8B-B14F-4D97-AF65-F5344CB8AC3E}">
        <p14:creationId xmlns:p14="http://schemas.microsoft.com/office/powerpoint/2010/main" val="4258265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15</a:t>
            </a:fld>
            <a:endParaRPr lang="en-US"/>
          </a:p>
        </p:txBody>
      </p:sp>
    </p:spTree>
    <p:extLst>
      <p:ext uri="{BB962C8B-B14F-4D97-AF65-F5344CB8AC3E}">
        <p14:creationId xmlns:p14="http://schemas.microsoft.com/office/powerpoint/2010/main" val="2717219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16</a:t>
            </a:fld>
            <a:endParaRPr lang="en-US"/>
          </a:p>
        </p:txBody>
      </p:sp>
    </p:spTree>
    <p:extLst>
      <p:ext uri="{BB962C8B-B14F-4D97-AF65-F5344CB8AC3E}">
        <p14:creationId xmlns:p14="http://schemas.microsoft.com/office/powerpoint/2010/main" val="199225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17</a:t>
            </a:fld>
            <a:endParaRPr lang="en-US"/>
          </a:p>
        </p:txBody>
      </p:sp>
    </p:spTree>
    <p:extLst>
      <p:ext uri="{BB962C8B-B14F-4D97-AF65-F5344CB8AC3E}">
        <p14:creationId xmlns:p14="http://schemas.microsoft.com/office/powerpoint/2010/main" val="104827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18</a:t>
            </a:fld>
            <a:endParaRPr lang="en-US"/>
          </a:p>
        </p:txBody>
      </p:sp>
    </p:spTree>
    <p:extLst>
      <p:ext uri="{BB962C8B-B14F-4D97-AF65-F5344CB8AC3E}">
        <p14:creationId xmlns:p14="http://schemas.microsoft.com/office/powerpoint/2010/main" val="3778556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19</a:t>
            </a:fld>
            <a:endParaRPr lang="en-US"/>
          </a:p>
        </p:txBody>
      </p:sp>
    </p:spTree>
    <p:extLst>
      <p:ext uri="{BB962C8B-B14F-4D97-AF65-F5344CB8AC3E}">
        <p14:creationId xmlns:p14="http://schemas.microsoft.com/office/powerpoint/2010/main" val="3068581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20</a:t>
            </a:fld>
            <a:endParaRPr lang="en-US"/>
          </a:p>
        </p:txBody>
      </p:sp>
    </p:spTree>
    <p:extLst>
      <p:ext uri="{BB962C8B-B14F-4D97-AF65-F5344CB8AC3E}">
        <p14:creationId xmlns:p14="http://schemas.microsoft.com/office/powerpoint/2010/main" val="211328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a:t>
            </a:fld>
            <a:endParaRPr lang="en-US"/>
          </a:p>
        </p:txBody>
      </p:sp>
    </p:spTree>
    <p:extLst>
      <p:ext uri="{BB962C8B-B14F-4D97-AF65-F5344CB8AC3E}">
        <p14:creationId xmlns:p14="http://schemas.microsoft.com/office/powerpoint/2010/main" val="126408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21</a:t>
            </a:fld>
            <a:endParaRPr lang="en-US"/>
          </a:p>
        </p:txBody>
      </p:sp>
    </p:spTree>
    <p:extLst>
      <p:ext uri="{BB962C8B-B14F-4D97-AF65-F5344CB8AC3E}">
        <p14:creationId xmlns:p14="http://schemas.microsoft.com/office/powerpoint/2010/main" val="2589200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22</a:t>
            </a:fld>
            <a:endParaRPr lang="en-US"/>
          </a:p>
        </p:txBody>
      </p:sp>
    </p:spTree>
    <p:extLst>
      <p:ext uri="{BB962C8B-B14F-4D97-AF65-F5344CB8AC3E}">
        <p14:creationId xmlns:p14="http://schemas.microsoft.com/office/powerpoint/2010/main" val="1112163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23</a:t>
            </a:fld>
            <a:endParaRPr lang="en-US"/>
          </a:p>
        </p:txBody>
      </p:sp>
    </p:spTree>
    <p:extLst>
      <p:ext uri="{BB962C8B-B14F-4D97-AF65-F5344CB8AC3E}">
        <p14:creationId xmlns:p14="http://schemas.microsoft.com/office/powerpoint/2010/main" val="1708191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24</a:t>
            </a:fld>
            <a:endParaRPr lang="en-US"/>
          </a:p>
        </p:txBody>
      </p:sp>
    </p:spTree>
    <p:extLst>
      <p:ext uri="{BB962C8B-B14F-4D97-AF65-F5344CB8AC3E}">
        <p14:creationId xmlns:p14="http://schemas.microsoft.com/office/powerpoint/2010/main" val="3698892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25</a:t>
            </a:fld>
            <a:endParaRPr lang="en-US"/>
          </a:p>
        </p:txBody>
      </p:sp>
    </p:spTree>
    <p:extLst>
      <p:ext uri="{BB962C8B-B14F-4D97-AF65-F5344CB8AC3E}">
        <p14:creationId xmlns:p14="http://schemas.microsoft.com/office/powerpoint/2010/main" val="557878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26</a:t>
            </a:fld>
            <a:endParaRPr lang="en-US"/>
          </a:p>
        </p:txBody>
      </p:sp>
    </p:spTree>
    <p:extLst>
      <p:ext uri="{BB962C8B-B14F-4D97-AF65-F5344CB8AC3E}">
        <p14:creationId xmlns:p14="http://schemas.microsoft.com/office/powerpoint/2010/main" val="511365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27</a:t>
            </a:fld>
            <a:endParaRPr lang="en-US"/>
          </a:p>
        </p:txBody>
      </p:sp>
    </p:spTree>
    <p:extLst>
      <p:ext uri="{BB962C8B-B14F-4D97-AF65-F5344CB8AC3E}">
        <p14:creationId xmlns:p14="http://schemas.microsoft.com/office/powerpoint/2010/main" val="473894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28</a:t>
            </a:fld>
            <a:endParaRPr lang="en-US"/>
          </a:p>
        </p:txBody>
      </p:sp>
    </p:spTree>
    <p:extLst>
      <p:ext uri="{BB962C8B-B14F-4D97-AF65-F5344CB8AC3E}">
        <p14:creationId xmlns:p14="http://schemas.microsoft.com/office/powerpoint/2010/main" val="3455544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29</a:t>
            </a:fld>
            <a:endParaRPr lang="en-US"/>
          </a:p>
        </p:txBody>
      </p:sp>
    </p:spTree>
    <p:extLst>
      <p:ext uri="{BB962C8B-B14F-4D97-AF65-F5344CB8AC3E}">
        <p14:creationId xmlns:p14="http://schemas.microsoft.com/office/powerpoint/2010/main" val="3389656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30</a:t>
            </a:fld>
            <a:endParaRPr lang="en-US"/>
          </a:p>
        </p:txBody>
      </p:sp>
    </p:spTree>
    <p:extLst>
      <p:ext uri="{BB962C8B-B14F-4D97-AF65-F5344CB8AC3E}">
        <p14:creationId xmlns:p14="http://schemas.microsoft.com/office/powerpoint/2010/main" val="136409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a:t>
            </a:fld>
            <a:endParaRPr lang="en-US"/>
          </a:p>
        </p:txBody>
      </p:sp>
    </p:spTree>
    <p:extLst>
      <p:ext uri="{BB962C8B-B14F-4D97-AF65-F5344CB8AC3E}">
        <p14:creationId xmlns:p14="http://schemas.microsoft.com/office/powerpoint/2010/main" val="3713902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31</a:t>
            </a:fld>
            <a:endParaRPr lang="en-US"/>
          </a:p>
        </p:txBody>
      </p:sp>
    </p:spTree>
    <p:extLst>
      <p:ext uri="{BB962C8B-B14F-4D97-AF65-F5344CB8AC3E}">
        <p14:creationId xmlns:p14="http://schemas.microsoft.com/office/powerpoint/2010/main" val="193285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32</a:t>
            </a:fld>
            <a:endParaRPr lang="en-US"/>
          </a:p>
        </p:txBody>
      </p:sp>
    </p:spTree>
    <p:extLst>
      <p:ext uri="{BB962C8B-B14F-4D97-AF65-F5344CB8AC3E}">
        <p14:creationId xmlns:p14="http://schemas.microsoft.com/office/powerpoint/2010/main" val="3804014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33</a:t>
            </a:fld>
            <a:endParaRPr lang="en-US"/>
          </a:p>
        </p:txBody>
      </p:sp>
    </p:spTree>
    <p:extLst>
      <p:ext uri="{BB962C8B-B14F-4D97-AF65-F5344CB8AC3E}">
        <p14:creationId xmlns:p14="http://schemas.microsoft.com/office/powerpoint/2010/main" val="1992853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34</a:t>
            </a:fld>
            <a:endParaRPr lang="en-US"/>
          </a:p>
        </p:txBody>
      </p:sp>
    </p:spTree>
    <p:extLst>
      <p:ext uri="{BB962C8B-B14F-4D97-AF65-F5344CB8AC3E}">
        <p14:creationId xmlns:p14="http://schemas.microsoft.com/office/powerpoint/2010/main" val="1103889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35</a:t>
            </a:fld>
            <a:endParaRPr lang="en-US"/>
          </a:p>
        </p:txBody>
      </p:sp>
    </p:spTree>
    <p:extLst>
      <p:ext uri="{BB962C8B-B14F-4D97-AF65-F5344CB8AC3E}">
        <p14:creationId xmlns:p14="http://schemas.microsoft.com/office/powerpoint/2010/main" val="1041421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36</a:t>
            </a:fld>
            <a:endParaRPr lang="en-US"/>
          </a:p>
        </p:txBody>
      </p:sp>
    </p:spTree>
    <p:extLst>
      <p:ext uri="{BB962C8B-B14F-4D97-AF65-F5344CB8AC3E}">
        <p14:creationId xmlns:p14="http://schemas.microsoft.com/office/powerpoint/2010/main" val="1964277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37</a:t>
            </a:fld>
            <a:endParaRPr lang="en-US"/>
          </a:p>
        </p:txBody>
      </p:sp>
    </p:spTree>
    <p:extLst>
      <p:ext uri="{BB962C8B-B14F-4D97-AF65-F5344CB8AC3E}">
        <p14:creationId xmlns:p14="http://schemas.microsoft.com/office/powerpoint/2010/main" val="2452217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38</a:t>
            </a:fld>
            <a:endParaRPr lang="en-US"/>
          </a:p>
        </p:txBody>
      </p:sp>
    </p:spTree>
    <p:extLst>
      <p:ext uri="{BB962C8B-B14F-4D97-AF65-F5344CB8AC3E}">
        <p14:creationId xmlns:p14="http://schemas.microsoft.com/office/powerpoint/2010/main" val="1294802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39</a:t>
            </a:fld>
            <a:endParaRPr lang="en-US"/>
          </a:p>
        </p:txBody>
      </p:sp>
    </p:spTree>
    <p:extLst>
      <p:ext uri="{BB962C8B-B14F-4D97-AF65-F5344CB8AC3E}">
        <p14:creationId xmlns:p14="http://schemas.microsoft.com/office/powerpoint/2010/main" val="2709897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40</a:t>
            </a:fld>
            <a:endParaRPr lang="en-US"/>
          </a:p>
        </p:txBody>
      </p:sp>
    </p:spTree>
    <p:extLst>
      <p:ext uri="{BB962C8B-B14F-4D97-AF65-F5344CB8AC3E}">
        <p14:creationId xmlns:p14="http://schemas.microsoft.com/office/powerpoint/2010/main" val="102230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a:t>
            </a:fld>
            <a:endParaRPr lang="en-US"/>
          </a:p>
        </p:txBody>
      </p:sp>
    </p:spTree>
    <p:extLst>
      <p:ext uri="{BB962C8B-B14F-4D97-AF65-F5344CB8AC3E}">
        <p14:creationId xmlns:p14="http://schemas.microsoft.com/office/powerpoint/2010/main" val="1184451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41</a:t>
            </a:fld>
            <a:endParaRPr lang="en-US"/>
          </a:p>
        </p:txBody>
      </p:sp>
    </p:spTree>
    <p:extLst>
      <p:ext uri="{BB962C8B-B14F-4D97-AF65-F5344CB8AC3E}">
        <p14:creationId xmlns:p14="http://schemas.microsoft.com/office/powerpoint/2010/main" val="3208634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42</a:t>
            </a:fld>
            <a:endParaRPr lang="en-US"/>
          </a:p>
        </p:txBody>
      </p:sp>
    </p:spTree>
    <p:extLst>
      <p:ext uri="{BB962C8B-B14F-4D97-AF65-F5344CB8AC3E}">
        <p14:creationId xmlns:p14="http://schemas.microsoft.com/office/powerpoint/2010/main" val="1923503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43</a:t>
            </a:fld>
            <a:endParaRPr lang="en-US"/>
          </a:p>
        </p:txBody>
      </p:sp>
    </p:spTree>
    <p:extLst>
      <p:ext uri="{BB962C8B-B14F-4D97-AF65-F5344CB8AC3E}">
        <p14:creationId xmlns:p14="http://schemas.microsoft.com/office/powerpoint/2010/main" val="4064397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44</a:t>
            </a:fld>
            <a:endParaRPr lang="en-US"/>
          </a:p>
        </p:txBody>
      </p:sp>
    </p:spTree>
    <p:extLst>
      <p:ext uri="{BB962C8B-B14F-4D97-AF65-F5344CB8AC3E}">
        <p14:creationId xmlns:p14="http://schemas.microsoft.com/office/powerpoint/2010/main" val="3962019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45</a:t>
            </a:fld>
            <a:endParaRPr lang="en-US"/>
          </a:p>
        </p:txBody>
      </p:sp>
    </p:spTree>
    <p:extLst>
      <p:ext uri="{BB962C8B-B14F-4D97-AF65-F5344CB8AC3E}">
        <p14:creationId xmlns:p14="http://schemas.microsoft.com/office/powerpoint/2010/main" val="86185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46</a:t>
            </a:fld>
            <a:endParaRPr lang="en-US"/>
          </a:p>
        </p:txBody>
      </p:sp>
    </p:spTree>
    <p:extLst>
      <p:ext uri="{BB962C8B-B14F-4D97-AF65-F5344CB8AC3E}">
        <p14:creationId xmlns:p14="http://schemas.microsoft.com/office/powerpoint/2010/main" val="4238526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47</a:t>
            </a:fld>
            <a:endParaRPr lang="en-US"/>
          </a:p>
        </p:txBody>
      </p:sp>
    </p:spTree>
    <p:extLst>
      <p:ext uri="{BB962C8B-B14F-4D97-AF65-F5344CB8AC3E}">
        <p14:creationId xmlns:p14="http://schemas.microsoft.com/office/powerpoint/2010/main" val="1432833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48</a:t>
            </a:fld>
            <a:endParaRPr lang="en-US"/>
          </a:p>
        </p:txBody>
      </p:sp>
    </p:spTree>
    <p:extLst>
      <p:ext uri="{BB962C8B-B14F-4D97-AF65-F5344CB8AC3E}">
        <p14:creationId xmlns:p14="http://schemas.microsoft.com/office/powerpoint/2010/main" val="406133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49</a:t>
            </a:fld>
            <a:endParaRPr lang="en-US"/>
          </a:p>
        </p:txBody>
      </p:sp>
    </p:spTree>
    <p:extLst>
      <p:ext uri="{BB962C8B-B14F-4D97-AF65-F5344CB8AC3E}">
        <p14:creationId xmlns:p14="http://schemas.microsoft.com/office/powerpoint/2010/main" val="95353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50</a:t>
            </a:fld>
            <a:endParaRPr lang="en-US"/>
          </a:p>
        </p:txBody>
      </p:sp>
    </p:spTree>
    <p:extLst>
      <p:ext uri="{BB962C8B-B14F-4D97-AF65-F5344CB8AC3E}">
        <p14:creationId xmlns:p14="http://schemas.microsoft.com/office/powerpoint/2010/main" val="1807665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a:t>
            </a:fld>
            <a:endParaRPr lang="en-US"/>
          </a:p>
        </p:txBody>
      </p:sp>
    </p:spTree>
    <p:extLst>
      <p:ext uri="{BB962C8B-B14F-4D97-AF65-F5344CB8AC3E}">
        <p14:creationId xmlns:p14="http://schemas.microsoft.com/office/powerpoint/2010/main" val="2580843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51</a:t>
            </a:fld>
            <a:endParaRPr lang="en-US"/>
          </a:p>
        </p:txBody>
      </p:sp>
    </p:spTree>
    <p:extLst>
      <p:ext uri="{BB962C8B-B14F-4D97-AF65-F5344CB8AC3E}">
        <p14:creationId xmlns:p14="http://schemas.microsoft.com/office/powerpoint/2010/main" val="1502715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52</a:t>
            </a:fld>
            <a:endParaRPr lang="en-US"/>
          </a:p>
        </p:txBody>
      </p:sp>
    </p:spTree>
    <p:extLst>
      <p:ext uri="{BB962C8B-B14F-4D97-AF65-F5344CB8AC3E}">
        <p14:creationId xmlns:p14="http://schemas.microsoft.com/office/powerpoint/2010/main" val="903220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53</a:t>
            </a:fld>
            <a:endParaRPr lang="en-US"/>
          </a:p>
        </p:txBody>
      </p:sp>
    </p:spTree>
    <p:extLst>
      <p:ext uri="{BB962C8B-B14F-4D97-AF65-F5344CB8AC3E}">
        <p14:creationId xmlns:p14="http://schemas.microsoft.com/office/powerpoint/2010/main" val="2357805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54</a:t>
            </a:fld>
            <a:endParaRPr lang="en-US"/>
          </a:p>
        </p:txBody>
      </p:sp>
    </p:spTree>
    <p:extLst>
      <p:ext uri="{BB962C8B-B14F-4D97-AF65-F5344CB8AC3E}">
        <p14:creationId xmlns:p14="http://schemas.microsoft.com/office/powerpoint/2010/main" val="15287945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55</a:t>
            </a:fld>
            <a:endParaRPr lang="en-US"/>
          </a:p>
        </p:txBody>
      </p:sp>
    </p:spTree>
    <p:extLst>
      <p:ext uri="{BB962C8B-B14F-4D97-AF65-F5344CB8AC3E}">
        <p14:creationId xmlns:p14="http://schemas.microsoft.com/office/powerpoint/2010/main" val="27562842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56</a:t>
            </a:fld>
            <a:endParaRPr lang="en-US"/>
          </a:p>
        </p:txBody>
      </p:sp>
    </p:spTree>
    <p:extLst>
      <p:ext uri="{BB962C8B-B14F-4D97-AF65-F5344CB8AC3E}">
        <p14:creationId xmlns:p14="http://schemas.microsoft.com/office/powerpoint/2010/main" val="3570359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57</a:t>
            </a:fld>
            <a:endParaRPr lang="en-US"/>
          </a:p>
        </p:txBody>
      </p:sp>
    </p:spTree>
    <p:extLst>
      <p:ext uri="{BB962C8B-B14F-4D97-AF65-F5344CB8AC3E}">
        <p14:creationId xmlns:p14="http://schemas.microsoft.com/office/powerpoint/2010/main" val="15840870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58</a:t>
            </a:fld>
            <a:endParaRPr lang="en-US"/>
          </a:p>
        </p:txBody>
      </p:sp>
    </p:spTree>
    <p:extLst>
      <p:ext uri="{BB962C8B-B14F-4D97-AF65-F5344CB8AC3E}">
        <p14:creationId xmlns:p14="http://schemas.microsoft.com/office/powerpoint/2010/main" val="34778148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59</a:t>
            </a:fld>
            <a:endParaRPr lang="en-US"/>
          </a:p>
        </p:txBody>
      </p:sp>
    </p:spTree>
    <p:extLst>
      <p:ext uri="{BB962C8B-B14F-4D97-AF65-F5344CB8AC3E}">
        <p14:creationId xmlns:p14="http://schemas.microsoft.com/office/powerpoint/2010/main" val="41506630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60</a:t>
            </a:fld>
            <a:endParaRPr lang="en-US"/>
          </a:p>
        </p:txBody>
      </p:sp>
    </p:spTree>
    <p:extLst>
      <p:ext uri="{BB962C8B-B14F-4D97-AF65-F5344CB8AC3E}">
        <p14:creationId xmlns:p14="http://schemas.microsoft.com/office/powerpoint/2010/main" val="2720993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a:t>
            </a:fld>
            <a:endParaRPr lang="en-US"/>
          </a:p>
        </p:txBody>
      </p:sp>
    </p:spTree>
    <p:extLst>
      <p:ext uri="{BB962C8B-B14F-4D97-AF65-F5344CB8AC3E}">
        <p14:creationId xmlns:p14="http://schemas.microsoft.com/office/powerpoint/2010/main" val="2641745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61</a:t>
            </a:fld>
            <a:endParaRPr lang="en-US"/>
          </a:p>
        </p:txBody>
      </p:sp>
    </p:spTree>
    <p:extLst>
      <p:ext uri="{BB962C8B-B14F-4D97-AF65-F5344CB8AC3E}">
        <p14:creationId xmlns:p14="http://schemas.microsoft.com/office/powerpoint/2010/main" val="341610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62</a:t>
            </a:fld>
            <a:endParaRPr lang="en-US"/>
          </a:p>
        </p:txBody>
      </p:sp>
    </p:spTree>
    <p:extLst>
      <p:ext uri="{BB962C8B-B14F-4D97-AF65-F5344CB8AC3E}">
        <p14:creationId xmlns:p14="http://schemas.microsoft.com/office/powerpoint/2010/main" val="536047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63</a:t>
            </a:fld>
            <a:endParaRPr lang="en-US"/>
          </a:p>
        </p:txBody>
      </p:sp>
    </p:spTree>
    <p:extLst>
      <p:ext uri="{BB962C8B-B14F-4D97-AF65-F5344CB8AC3E}">
        <p14:creationId xmlns:p14="http://schemas.microsoft.com/office/powerpoint/2010/main" val="766409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64</a:t>
            </a:fld>
            <a:endParaRPr lang="en-US"/>
          </a:p>
        </p:txBody>
      </p:sp>
    </p:spTree>
    <p:extLst>
      <p:ext uri="{BB962C8B-B14F-4D97-AF65-F5344CB8AC3E}">
        <p14:creationId xmlns:p14="http://schemas.microsoft.com/office/powerpoint/2010/main" val="41731222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65</a:t>
            </a:fld>
            <a:endParaRPr lang="en-US"/>
          </a:p>
        </p:txBody>
      </p:sp>
    </p:spTree>
    <p:extLst>
      <p:ext uri="{BB962C8B-B14F-4D97-AF65-F5344CB8AC3E}">
        <p14:creationId xmlns:p14="http://schemas.microsoft.com/office/powerpoint/2010/main" val="1900535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66</a:t>
            </a:fld>
            <a:endParaRPr lang="en-US"/>
          </a:p>
        </p:txBody>
      </p:sp>
    </p:spTree>
    <p:extLst>
      <p:ext uri="{BB962C8B-B14F-4D97-AF65-F5344CB8AC3E}">
        <p14:creationId xmlns:p14="http://schemas.microsoft.com/office/powerpoint/2010/main" val="31571665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67</a:t>
            </a:fld>
            <a:endParaRPr lang="en-US"/>
          </a:p>
        </p:txBody>
      </p:sp>
    </p:spTree>
    <p:extLst>
      <p:ext uri="{BB962C8B-B14F-4D97-AF65-F5344CB8AC3E}">
        <p14:creationId xmlns:p14="http://schemas.microsoft.com/office/powerpoint/2010/main" val="20931420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68</a:t>
            </a:fld>
            <a:endParaRPr lang="en-US"/>
          </a:p>
        </p:txBody>
      </p:sp>
    </p:spTree>
    <p:extLst>
      <p:ext uri="{BB962C8B-B14F-4D97-AF65-F5344CB8AC3E}">
        <p14:creationId xmlns:p14="http://schemas.microsoft.com/office/powerpoint/2010/main" val="32851398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69</a:t>
            </a:fld>
            <a:endParaRPr lang="en-US"/>
          </a:p>
        </p:txBody>
      </p:sp>
    </p:spTree>
    <p:extLst>
      <p:ext uri="{BB962C8B-B14F-4D97-AF65-F5344CB8AC3E}">
        <p14:creationId xmlns:p14="http://schemas.microsoft.com/office/powerpoint/2010/main" val="34718085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70</a:t>
            </a:fld>
            <a:endParaRPr lang="en-US"/>
          </a:p>
        </p:txBody>
      </p:sp>
    </p:spTree>
    <p:extLst>
      <p:ext uri="{BB962C8B-B14F-4D97-AF65-F5344CB8AC3E}">
        <p14:creationId xmlns:p14="http://schemas.microsoft.com/office/powerpoint/2010/main" val="1308447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a:t>
            </a:fld>
            <a:endParaRPr lang="en-US"/>
          </a:p>
        </p:txBody>
      </p:sp>
    </p:spTree>
    <p:extLst>
      <p:ext uri="{BB962C8B-B14F-4D97-AF65-F5344CB8AC3E}">
        <p14:creationId xmlns:p14="http://schemas.microsoft.com/office/powerpoint/2010/main" val="39599417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71</a:t>
            </a:fld>
            <a:endParaRPr lang="en-US"/>
          </a:p>
        </p:txBody>
      </p:sp>
    </p:spTree>
    <p:extLst>
      <p:ext uri="{BB962C8B-B14F-4D97-AF65-F5344CB8AC3E}">
        <p14:creationId xmlns:p14="http://schemas.microsoft.com/office/powerpoint/2010/main" val="31870074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72</a:t>
            </a:fld>
            <a:endParaRPr lang="en-US"/>
          </a:p>
        </p:txBody>
      </p:sp>
    </p:spTree>
    <p:extLst>
      <p:ext uri="{BB962C8B-B14F-4D97-AF65-F5344CB8AC3E}">
        <p14:creationId xmlns:p14="http://schemas.microsoft.com/office/powerpoint/2010/main" val="4262595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73</a:t>
            </a:fld>
            <a:endParaRPr lang="en-US"/>
          </a:p>
        </p:txBody>
      </p:sp>
    </p:spTree>
    <p:extLst>
      <p:ext uri="{BB962C8B-B14F-4D97-AF65-F5344CB8AC3E}">
        <p14:creationId xmlns:p14="http://schemas.microsoft.com/office/powerpoint/2010/main" val="11427284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74</a:t>
            </a:fld>
            <a:endParaRPr lang="en-US"/>
          </a:p>
        </p:txBody>
      </p:sp>
    </p:spTree>
    <p:extLst>
      <p:ext uri="{BB962C8B-B14F-4D97-AF65-F5344CB8AC3E}">
        <p14:creationId xmlns:p14="http://schemas.microsoft.com/office/powerpoint/2010/main" val="40217895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75</a:t>
            </a:fld>
            <a:endParaRPr lang="en-US"/>
          </a:p>
        </p:txBody>
      </p:sp>
    </p:spTree>
    <p:extLst>
      <p:ext uri="{BB962C8B-B14F-4D97-AF65-F5344CB8AC3E}">
        <p14:creationId xmlns:p14="http://schemas.microsoft.com/office/powerpoint/2010/main" val="4880881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76</a:t>
            </a:fld>
            <a:endParaRPr lang="en-US"/>
          </a:p>
        </p:txBody>
      </p:sp>
    </p:spTree>
    <p:extLst>
      <p:ext uri="{BB962C8B-B14F-4D97-AF65-F5344CB8AC3E}">
        <p14:creationId xmlns:p14="http://schemas.microsoft.com/office/powerpoint/2010/main" val="2748168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77</a:t>
            </a:fld>
            <a:endParaRPr lang="en-US"/>
          </a:p>
        </p:txBody>
      </p:sp>
    </p:spTree>
    <p:extLst>
      <p:ext uri="{BB962C8B-B14F-4D97-AF65-F5344CB8AC3E}">
        <p14:creationId xmlns:p14="http://schemas.microsoft.com/office/powerpoint/2010/main" val="1750131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78</a:t>
            </a:fld>
            <a:endParaRPr lang="en-US"/>
          </a:p>
        </p:txBody>
      </p:sp>
    </p:spTree>
    <p:extLst>
      <p:ext uri="{BB962C8B-B14F-4D97-AF65-F5344CB8AC3E}">
        <p14:creationId xmlns:p14="http://schemas.microsoft.com/office/powerpoint/2010/main" val="476339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79</a:t>
            </a:fld>
            <a:endParaRPr lang="en-US"/>
          </a:p>
        </p:txBody>
      </p:sp>
    </p:spTree>
    <p:extLst>
      <p:ext uri="{BB962C8B-B14F-4D97-AF65-F5344CB8AC3E}">
        <p14:creationId xmlns:p14="http://schemas.microsoft.com/office/powerpoint/2010/main" val="1020656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80</a:t>
            </a:fld>
            <a:endParaRPr lang="en-US"/>
          </a:p>
        </p:txBody>
      </p:sp>
    </p:spTree>
    <p:extLst>
      <p:ext uri="{BB962C8B-B14F-4D97-AF65-F5344CB8AC3E}">
        <p14:creationId xmlns:p14="http://schemas.microsoft.com/office/powerpoint/2010/main" val="417494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a:t>
            </a:fld>
            <a:endParaRPr lang="en-US"/>
          </a:p>
        </p:txBody>
      </p:sp>
    </p:spTree>
    <p:extLst>
      <p:ext uri="{BB962C8B-B14F-4D97-AF65-F5344CB8AC3E}">
        <p14:creationId xmlns:p14="http://schemas.microsoft.com/office/powerpoint/2010/main" val="5555810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81</a:t>
            </a:fld>
            <a:endParaRPr lang="en-US"/>
          </a:p>
        </p:txBody>
      </p:sp>
    </p:spTree>
    <p:extLst>
      <p:ext uri="{BB962C8B-B14F-4D97-AF65-F5344CB8AC3E}">
        <p14:creationId xmlns:p14="http://schemas.microsoft.com/office/powerpoint/2010/main" val="37335648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82</a:t>
            </a:fld>
            <a:endParaRPr lang="en-US"/>
          </a:p>
        </p:txBody>
      </p:sp>
    </p:spTree>
    <p:extLst>
      <p:ext uri="{BB962C8B-B14F-4D97-AF65-F5344CB8AC3E}">
        <p14:creationId xmlns:p14="http://schemas.microsoft.com/office/powerpoint/2010/main" val="26705884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83</a:t>
            </a:fld>
            <a:endParaRPr lang="en-US"/>
          </a:p>
        </p:txBody>
      </p:sp>
    </p:spTree>
    <p:extLst>
      <p:ext uri="{BB962C8B-B14F-4D97-AF65-F5344CB8AC3E}">
        <p14:creationId xmlns:p14="http://schemas.microsoft.com/office/powerpoint/2010/main" val="3947034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84</a:t>
            </a:fld>
            <a:endParaRPr lang="en-US"/>
          </a:p>
        </p:txBody>
      </p:sp>
    </p:spTree>
    <p:extLst>
      <p:ext uri="{BB962C8B-B14F-4D97-AF65-F5344CB8AC3E}">
        <p14:creationId xmlns:p14="http://schemas.microsoft.com/office/powerpoint/2010/main" val="5900125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85</a:t>
            </a:fld>
            <a:endParaRPr lang="en-US"/>
          </a:p>
        </p:txBody>
      </p:sp>
    </p:spTree>
    <p:extLst>
      <p:ext uri="{BB962C8B-B14F-4D97-AF65-F5344CB8AC3E}">
        <p14:creationId xmlns:p14="http://schemas.microsoft.com/office/powerpoint/2010/main" val="10175165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86</a:t>
            </a:fld>
            <a:endParaRPr lang="en-US"/>
          </a:p>
        </p:txBody>
      </p:sp>
    </p:spTree>
    <p:extLst>
      <p:ext uri="{BB962C8B-B14F-4D97-AF65-F5344CB8AC3E}">
        <p14:creationId xmlns:p14="http://schemas.microsoft.com/office/powerpoint/2010/main" val="63597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87</a:t>
            </a:fld>
            <a:endParaRPr lang="en-US"/>
          </a:p>
        </p:txBody>
      </p:sp>
    </p:spTree>
    <p:extLst>
      <p:ext uri="{BB962C8B-B14F-4D97-AF65-F5344CB8AC3E}">
        <p14:creationId xmlns:p14="http://schemas.microsoft.com/office/powerpoint/2010/main" val="3709178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88</a:t>
            </a:fld>
            <a:endParaRPr lang="en-US"/>
          </a:p>
        </p:txBody>
      </p:sp>
    </p:spTree>
    <p:extLst>
      <p:ext uri="{BB962C8B-B14F-4D97-AF65-F5344CB8AC3E}">
        <p14:creationId xmlns:p14="http://schemas.microsoft.com/office/powerpoint/2010/main" val="42847704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89</a:t>
            </a:fld>
            <a:endParaRPr lang="en-US"/>
          </a:p>
        </p:txBody>
      </p:sp>
    </p:spTree>
    <p:extLst>
      <p:ext uri="{BB962C8B-B14F-4D97-AF65-F5344CB8AC3E}">
        <p14:creationId xmlns:p14="http://schemas.microsoft.com/office/powerpoint/2010/main" val="27393592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90</a:t>
            </a:fld>
            <a:endParaRPr lang="en-US"/>
          </a:p>
        </p:txBody>
      </p:sp>
    </p:spTree>
    <p:extLst>
      <p:ext uri="{BB962C8B-B14F-4D97-AF65-F5344CB8AC3E}">
        <p14:creationId xmlns:p14="http://schemas.microsoft.com/office/powerpoint/2010/main" val="12182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a:t>
            </a:fld>
            <a:endParaRPr lang="en-US"/>
          </a:p>
        </p:txBody>
      </p:sp>
    </p:spTree>
    <p:extLst>
      <p:ext uri="{BB962C8B-B14F-4D97-AF65-F5344CB8AC3E}">
        <p14:creationId xmlns:p14="http://schemas.microsoft.com/office/powerpoint/2010/main" val="9128036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91</a:t>
            </a:fld>
            <a:endParaRPr lang="en-US"/>
          </a:p>
        </p:txBody>
      </p:sp>
    </p:spTree>
    <p:extLst>
      <p:ext uri="{BB962C8B-B14F-4D97-AF65-F5344CB8AC3E}">
        <p14:creationId xmlns:p14="http://schemas.microsoft.com/office/powerpoint/2010/main" val="26638854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92</a:t>
            </a:fld>
            <a:endParaRPr lang="en-US"/>
          </a:p>
        </p:txBody>
      </p:sp>
    </p:spTree>
    <p:extLst>
      <p:ext uri="{BB962C8B-B14F-4D97-AF65-F5344CB8AC3E}">
        <p14:creationId xmlns:p14="http://schemas.microsoft.com/office/powerpoint/2010/main" val="1976204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93</a:t>
            </a:fld>
            <a:endParaRPr lang="en-US"/>
          </a:p>
        </p:txBody>
      </p:sp>
    </p:spTree>
    <p:extLst>
      <p:ext uri="{BB962C8B-B14F-4D97-AF65-F5344CB8AC3E}">
        <p14:creationId xmlns:p14="http://schemas.microsoft.com/office/powerpoint/2010/main" val="11055184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94</a:t>
            </a:fld>
            <a:endParaRPr lang="en-US"/>
          </a:p>
        </p:txBody>
      </p:sp>
    </p:spTree>
    <p:extLst>
      <p:ext uri="{BB962C8B-B14F-4D97-AF65-F5344CB8AC3E}">
        <p14:creationId xmlns:p14="http://schemas.microsoft.com/office/powerpoint/2010/main" val="3053230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95</a:t>
            </a:fld>
            <a:endParaRPr lang="en-US"/>
          </a:p>
        </p:txBody>
      </p:sp>
    </p:spTree>
    <p:extLst>
      <p:ext uri="{BB962C8B-B14F-4D97-AF65-F5344CB8AC3E}">
        <p14:creationId xmlns:p14="http://schemas.microsoft.com/office/powerpoint/2010/main" val="33935345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96</a:t>
            </a:fld>
            <a:endParaRPr lang="en-US"/>
          </a:p>
        </p:txBody>
      </p:sp>
    </p:spTree>
    <p:extLst>
      <p:ext uri="{BB962C8B-B14F-4D97-AF65-F5344CB8AC3E}">
        <p14:creationId xmlns:p14="http://schemas.microsoft.com/office/powerpoint/2010/main" val="28149917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97</a:t>
            </a:fld>
            <a:endParaRPr lang="en-US"/>
          </a:p>
        </p:txBody>
      </p:sp>
    </p:spTree>
    <p:extLst>
      <p:ext uri="{BB962C8B-B14F-4D97-AF65-F5344CB8AC3E}">
        <p14:creationId xmlns:p14="http://schemas.microsoft.com/office/powerpoint/2010/main" val="1567225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98</a:t>
            </a:fld>
            <a:endParaRPr lang="en-US"/>
          </a:p>
        </p:txBody>
      </p:sp>
    </p:spTree>
    <p:extLst>
      <p:ext uri="{BB962C8B-B14F-4D97-AF65-F5344CB8AC3E}">
        <p14:creationId xmlns:p14="http://schemas.microsoft.com/office/powerpoint/2010/main" val="6799610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99</a:t>
            </a:fld>
            <a:endParaRPr lang="en-US"/>
          </a:p>
        </p:txBody>
      </p:sp>
    </p:spTree>
    <p:extLst>
      <p:ext uri="{BB962C8B-B14F-4D97-AF65-F5344CB8AC3E}">
        <p14:creationId xmlns:p14="http://schemas.microsoft.com/office/powerpoint/2010/main" val="2944915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100</a:t>
            </a:fld>
            <a:endParaRPr lang="en-US"/>
          </a:p>
        </p:txBody>
      </p:sp>
    </p:spTree>
    <p:extLst>
      <p:ext uri="{BB962C8B-B14F-4D97-AF65-F5344CB8AC3E}">
        <p14:creationId xmlns:p14="http://schemas.microsoft.com/office/powerpoint/2010/main" val="1417809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2594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453550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422977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1816320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C5856A2-34A9-1A42-B494-55A3DF12C1BD}"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126791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5856A2-34A9-1A42-B494-55A3DF12C1BD}" type="datetimeFigureOut">
              <a:rPr lang="en-US" smtClean="0"/>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84145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5856A2-34A9-1A42-B494-55A3DF12C1BD}" type="datetimeFigureOut">
              <a:rPr lang="en-US" smtClean="0"/>
              <a:t>9/22/2018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41041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5856A2-34A9-1A42-B494-55A3DF12C1BD}" type="datetimeFigureOut">
              <a:rPr lang="en-US" smtClean="0"/>
              <a:t>9/22/2018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22897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856A2-34A9-1A42-B494-55A3DF12C1BD}" type="datetimeFigureOut">
              <a:rPr lang="en-US" smtClean="0"/>
              <a:t>9/22/2018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12266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5856A2-34A9-1A42-B494-55A3DF12C1BD}" type="datetimeFigureOut">
              <a:rPr lang="en-US" smtClean="0"/>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257844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5856A2-34A9-1A42-B494-55A3DF12C1BD}" type="datetimeFigureOut">
              <a:rPr lang="en-US" smtClean="0"/>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518966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5856A2-34A9-1A42-B494-55A3DF12C1BD}" type="datetimeFigureOut">
              <a:rPr lang="en-US" smtClean="0"/>
              <a:t>9/22/2018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C5876-DC07-C348-A093-13BCE93C445E}" type="slidenum">
              <a:rPr lang="en-US" smtClean="0"/>
              <a:t>‹#›</a:t>
            </a:fld>
            <a:endParaRPr lang="en-US"/>
          </a:p>
        </p:txBody>
      </p:sp>
    </p:spTree>
    <p:extLst>
      <p:ext uri="{BB962C8B-B14F-4D97-AF65-F5344CB8AC3E}">
        <p14:creationId xmlns:p14="http://schemas.microsoft.com/office/powerpoint/2010/main" val="8279381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ugur@earsis.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mailto:mesut.ugur@metu.edu.tr"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blog.metu.edu.tr/ugur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gurm\Desktop\gitthub\IMMD\GRW2017\Metu5.png"/>
          <p:cNvPicPr/>
          <p:nvPr/>
        </p:nvPicPr>
        <p:blipFill rotWithShape="1">
          <a:blip r:embed="rId2" cstate="print">
            <a:extLst>
              <a:ext uri="{28A0092B-C50C-407E-A947-70E740481C1C}">
                <a14:useLocalDpi xmlns:a14="http://schemas.microsoft.com/office/drawing/2010/main" val="0"/>
              </a:ext>
            </a:extLst>
          </a:blip>
          <a:srcRect l="14652" t="39667" r="15041" b="41051"/>
          <a:stretch/>
        </p:blipFill>
        <p:spPr bwMode="auto">
          <a:xfrm>
            <a:off x="2869299" y="5828278"/>
            <a:ext cx="3427172" cy="760096"/>
          </a:xfrm>
          <a:prstGeom prst="rect">
            <a:avLst/>
          </a:prstGeom>
          <a:noFill/>
          <a:ln>
            <a:noFill/>
          </a:ln>
          <a:extLst>
            <a:ext uri="{53640926-AAD7-44D8-BBD7-CCE9431645EC}">
              <a14:shadowObscured xmlns:a14="http://schemas.microsoft.com/office/drawing/2010/main"/>
            </a:ext>
          </a:extLst>
        </p:spPr>
      </p:pic>
      <p:sp>
        <p:nvSpPr>
          <p:cNvPr id="7" name="Rectangle 6"/>
          <p:cNvSpPr/>
          <p:nvPr/>
        </p:nvSpPr>
        <p:spPr>
          <a:xfrm>
            <a:off x="0" y="796463"/>
            <a:ext cx="9144000" cy="1938992"/>
          </a:xfrm>
          <a:prstGeom prst="rect">
            <a:avLst/>
          </a:prstGeom>
        </p:spPr>
        <p:txBody>
          <a:bodyPr wrap="square">
            <a:spAutoFit/>
          </a:bodyPr>
          <a:lstStyle/>
          <a:p>
            <a:pPr algn="ctr"/>
            <a:r>
              <a:rPr lang="tr-TR" sz="4000" b="1" dirty="0" err="1" smtClean="0">
                <a:solidFill>
                  <a:schemeClr val="accent1">
                    <a:lumMod val="50000"/>
                  </a:schemeClr>
                </a:solidFill>
                <a:cs typeface="Arial" panose="020B0604020202020204" pitchFamily="34" charset="0"/>
              </a:rPr>
              <a:t>Literature</a:t>
            </a:r>
            <a:r>
              <a:rPr lang="tr-TR" sz="4000" b="1" dirty="0" smtClean="0">
                <a:solidFill>
                  <a:schemeClr val="accent1">
                    <a:lumMod val="50000"/>
                  </a:schemeClr>
                </a:solidFill>
                <a:cs typeface="Arial" panose="020B0604020202020204" pitchFamily="34" charset="0"/>
              </a:rPr>
              <a:t> </a:t>
            </a:r>
            <a:r>
              <a:rPr lang="tr-TR" sz="4000" b="1" dirty="0" err="1" smtClean="0">
                <a:solidFill>
                  <a:schemeClr val="accent1">
                    <a:lumMod val="50000"/>
                  </a:schemeClr>
                </a:solidFill>
                <a:cs typeface="Arial" panose="020B0604020202020204" pitchFamily="34" charset="0"/>
              </a:rPr>
              <a:t>Survey</a:t>
            </a:r>
            <a:endParaRPr lang="tr-TR" sz="4000" b="1" dirty="0">
              <a:solidFill>
                <a:schemeClr val="accent1">
                  <a:lumMod val="50000"/>
                </a:schemeClr>
              </a:solidFill>
              <a:cs typeface="Arial" panose="020B0604020202020204" pitchFamily="34" charset="0"/>
            </a:endParaRPr>
          </a:p>
          <a:p>
            <a:pPr algn="ctr"/>
            <a:r>
              <a:rPr lang="tr-TR" sz="4000" b="1" dirty="0" err="1">
                <a:solidFill>
                  <a:schemeClr val="accent1">
                    <a:lumMod val="50000"/>
                  </a:schemeClr>
                </a:solidFill>
                <a:cs typeface="Arial" panose="020B0604020202020204" pitchFamily="34" charset="0"/>
              </a:rPr>
              <a:t>f</a:t>
            </a:r>
            <a:r>
              <a:rPr lang="tr-TR" sz="4000" b="1" dirty="0" err="1" smtClean="0">
                <a:solidFill>
                  <a:schemeClr val="accent1">
                    <a:lumMod val="50000"/>
                  </a:schemeClr>
                </a:solidFill>
                <a:cs typeface="Arial" panose="020B0604020202020204" pitchFamily="34" charset="0"/>
              </a:rPr>
              <a:t>or</a:t>
            </a:r>
            <a:endParaRPr lang="tr-TR" sz="4000" b="1" dirty="0" smtClean="0">
              <a:solidFill>
                <a:schemeClr val="accent1">
                  <a:lumMod val="50000"/>
                </a:schemeClr>
              </a:solidFill>
              <a:cs typeface="Arial" panose="020B0604020202020204" pitchFamily="34" charset="0"/>
            </a:endParaRPr>
          </a:p>
          <a:p>
            <a:pPr algn="ctr"/>
            <a:r>
              <a:rPr lang="tr-TR" sz="4000" b="1" dirty="0" smtClean="0">
                <a:solidFill>
                  <a:schemeClr val="accent1">
                    <a:lumMod val="50000"/>
                  </a:schemeClr>
                </a:solidFill>
                <a:cs typeface="Arial" panose="020B0604020202020204" pitchFamily="34" charset="0"/>
              </a:rPr>
              <a:t> </a:t>
            </a:r>
            <a:r>
              <a:rPr lang="tr-TR" sz="4000" b="1" dirty="0" err="1" smtClean="0">
                <a:solidFill>
                  <a:schemeClr val="accent1">
                    <a:lumMod val="50000"/>
                  </a:schemeClr>
                </a:solidFill>
                <a:cs typeface="Arial" panose="020B0604020202020204" pitchFamily="34" charset="0"/>
              </a:rPr>
              <a:t>Integrated</a:t>
            </a:r>
            <a:r>
              <a:rPr lang="tr-TR" sz="4000" b="1" dirty="0" smtClean="0">
                <a:solidFill>
                  <a:schemeClr val="accent1">
                    <a:lumMod val="50000"/>
                  </a:schemeClr>
                </a:solidFill>
                <a:cs typeface="Arial" panose="020B0604020202020204" pitchFamily="34" charset="0"/>
              </a:rPr>
              <a:t> Modular Motor </a:t>
            </a:r>
            <a:r>
              <a:rPr lang="tr-TR" sz="4000" b="1" dirty="0" err="1" smtClean="0">
                <a:solidFill>
                  <a:schemeClr val="accent1">
                    <a:lumMod val="50000"/>
                  </a:schemeClr>
                </a:solidFill>
                <a:cs typeface="Arial" panose="020B0604020202020204" pitchFamily="34" charset="0"/>
              </a:rPr>
              <a:t>Drives</a:t>
            </a:r>
            <a:endParaRPr lang="en-US" sz="4000" b="1" dirty="0">
              <a:solidFill>
                <a:schemeClr val="accent1">
                  <a:lumMod val="50000"/>
                </a:schemeClr>
              </a:solidFill>
              <a:cs typeface="Arial" panose="020B0604020202020204" pitchFamily="34" charset="0"/>
            </a:endParaRPr>
          </a:p>
        </p:txBody>
      </p:sp>
      <p:sp>
        <p:nvSpPr>
          <p:cNvPr id="8" name="Rectangle 7"/>
          <p:cNvSpPr/>
          <p:nvPr/>
        </p:nvSpPr>
        <p:spPr>
          <a:xfrm>
            <a:off x="478971" y="3726873"/>
            <a:ext cx="8207829" cy="1631216"/>
          </a:xfrm>
          <a:prstGeom prst="rect">
            <a:avLst/>
          </a:prstGeom>
        </p:spPr>
        <p:txBody>
          <a:bodyPr wrap="square">
            <a:spAutoFit/>
          </a:bodyPr>
          <a:lstStyle/>
          <a:p>
            <a:pPr algn="ctr"/>
            <a:r>
              <a:rPr lang="tr-TR" sz="3400" b="1" dirty="0" smtClean="0">
                <a:solidFill>
                  <a:schemeClr val="tx1">
                    <a:lumMod val="85000"/>
                    <a:lumOff val="15000"/>
                  </a:schemeClr>
                </a:solidFill>
                <a:cs typeface="Arial" panose="020B0604020202020204" pitchFamily="34" charset="0"/>
              </a:rPr>
              <a:t>Mesut Uğur</a:t>
            </a:r>
          </a:p>
          <a:p>
            <a:pPr algn="ctr"/>
            <a:endParaRPr lang="tr-TR" sz="2200" b="1" dirty="0" smtClean="0">
              <a:solidFill>
                <a:schemeClr val="bg2">
                  <a:lumMod val="50000"/>
                </a:schemeClr>
              </a:solidFill>
              <a:cs typeface="Arial" panose="020B0604020202020204" pitchFamily="34" charset="0"/>
            </a:endParaRPr>
          </a:p>
          <a:p>
            <a:pPr algn="ctr"/>
            <a:r>
              <a:rPr lang="en-US" sz="2200" b="1" dirty="0" smtClean="0">
                <a:solidFill>
                  <a:schemeClr val="bg2">
                    <a:lumMod val="50000"/>
                  </a:schemeClr>
                </a:solidFill>
                <a:cs typeface="Arial" panose="020B0604020202020204" pitchFamily="34" charset="0"/>
              </a:rPr>
              <a:t>09</a:t>
            </a:r>
            <a:r>
              <a:rPr lang="tr-TR" sz="2200" b="1" dirty="0" smtClean="0">
                <a:solidFill>
                  <a:schemeClr val="bg2">
                    <a:lumMod val="50000"/>
                  </a:schemeClr>
                </a:solidFill>
                <a:cs typeface="Arial" panose="020B0604020202020204" pitchFamily="34" charset="0"/>
              </a:rPr>
              <a:t>/0</a:t>
            </a:r>
            <a:r>
              <a:rPr lang="en-US" sz="2200" b="1" dirty="0" smtClean="0">
                <a:solidFill>
                  <a:schemeClr val="bg2">
                    <a:lumMod val="50000"/>
                  </a:schemeClr>
                </a:solidFill>
                <a:cs typeface="Arial" panose="020B0604020202020204" pitchFamily="34" charset="0"/>
              </a:rPr>
              <a:t>4</a:t>
            </a:r>
            <a:r>
              <a:rPr lang="tr-TR" sz="2200" b="1" dirty="0" smtClean="0">
                <a:solidFill>
                  <a:schemeClr val="bg2">
                    <a:lumMod val="50000"/>
                  </a:schemeClr>
                </a:solidFill>
                <a:cs typeface="Arial" panose="020B0604020202020204" pitchFamily="34" charset="0"/>
              </a:rPr>
              <a:t>/2018</a:t>
            </a:r>
          </a:p>
          <a:p>
            <a:pPr algn="ctr"/>
            <a:r>
              <a:rPr lang="tr-TR" sz="2200" b="1" i="1" dirty="0" smtClean="0">
                <a:solidFill>
                  <a:schemeClr val="bg2">
                    <a:lumMod val="50000"/>
                  </a:schemeClr>
                </a:solidFill>
                <a:cs typeface="Arial" panose="020B0604020202020204" pitchFamily="34" charset="0"/>
                <a:hlinkClick r:id="rId3"/>
              </a:rPr>
              <a:t>m</a:t>
            </a:r>
            <a:r>
              <a:rPr lang="en-US" sz="2200" b="1" i="1" dirty="0" err="1" smtClean="0">
                <a:solidFill>
                  <a:schemeClr val="bg2">
                    <a:lumMod val="50000"/>
                  </a:schemeClr>
                </a:solidFill>
                <a:cs typeface="Arial" panose="020B0604020202020204" pitchFamily="34" charset="0"/>
                <a:hlinkClick r:id="rId3"/>
              </a:rPr>
              <a:t>esut.ugur</a:t>
            </a:r>
            <a:r>
              <a:rPr lang="tr-TR" sz="2200" b="1" i="1" dirty="0" smtClean="0">
                <a:solidFill>
                  <a:schemeClr val="bg2">
                    <a:lumMod val="50000"/>
                  </a:schemeClr>
                </a:solidFill>
                <a:cs typeface="Arial" panose="020B0604020202020204" pitchFamily="34" charset="0"/>
                <a:hlinkClick r:id="rId3"/>
              </a:rPr>
              <a:t>@</a:t>
            </a:r>
            <a:r>
              <a:rPr lang="en-US" sz="2200" b="1" i="1" dirty="0" smtClean="0">
                <a:solidFill>
                  <a:schemeClr val="bg2">
                    <a:lumMod val="50000"/>
                  </a:schemeClr>
                </a:solidFill>
                <a:cs typeface="Arial" panose="020B0604020202020204" pitchFamily="34" charset="0"/>
                <a:hlinkClick r:id="rId3"/>
              </a:rPr>
              <a:t>metu.edu.tr</a:t>
            </a:r>
            <a:endParaRPr lang="en-US" sz="2200" i="1" dirty="0">
              <a:solidFill>
                <a:schemeClr val="bg2">
                  <a:lumMod val="50000"/>
                </a:schemeClr>
              </a:solidFill>
              <a:cs typeface="Arial" panose="020B0604020202020204" pitchFamily="34" charset="0"/>
            </a:endParaRPr>
          </a:p>
        </p:txBody>
      </p:sp>
    </p:spTree>
    <p:extLst>
      <p:ext uri="{BB962C8B-B14F-4D97-AF65-F5344CB8AC3E}">
        <p14:creationId xmlns:p14="http://schemas.microsoft.com/office/powerpoint/2010/main" val="2075280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N.R. Brown, T.M.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R.D.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Lorenz</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Power Converter Design for an Integrated Modular Motor Drive</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310" y="2490951"/>
            <a:ext cx="8497614" cy="2656490"/>
          </a:xfrm>
          <a:prstGeom prst="rect">
            <a:avLst/>
          </a:prstGeom>
          <a:noFill/>
          <a:ln>
            <a:noFill/>
          </a:ln>
        </p:spPr>
      </p:pic>
    </p:spTree>
    <p:extLst>
      <p:ext uri="{BB962C8B-B14F-4D97-AF65-F5344CB8AC3E}">
        <p14:creationId xmlns:p14="http://schemas.microsoft.com/office/powerpoint/2010/main" val="32309165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p>
        </p:txBody>
      </p:sp>
      <p:sp>
        <p:nvSpPr>
          <p:cNvPr id="2" name="Rectangle 1"/>
          <p:cNvSpPr/>
          <p:nvPr/>
        </p:nvSpPr>
        <p:spPr>
          <a:xfrm>
            <a:off x="10883" y="2037497"/>
            <a:ext cx="9133117" cy="1397947"/>
          </a:xfrm>
          <a:prstGeom prst="rect">
            <a:avLst/>
          </a:prstGeom>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IMD </a:t>
            </a:r>
            <a:r>
              <a:rPr lang="en-US" sz="1600" dirty="0">
                <a:latin typeface="Calibri" panose="020F0502020204030204" pitchFamily="34" charset="0"/>
                <a:ea typeface="Calibri" panose="020F0502020204030204" pitchFamily="34" charset="0"/>
                <a:cs typeface="Times New Roman" panose="02020603050405020304" pitchFamily="18" charset="0"/>
              </a:rPr>
              <a:t>Technology Developments: Wide-Bandgap Power Semiconductors</a:t>
            </a:r>
          </a:p>
          <a:p>
            <a:pPr marR="0" lvl="0">
              <a:lnSpc>
                <a:spcPct val="107000"/>
              </a:lnSpc>
              <a:spcBef>
                <a:spcPts val="0"/>
              </a:spcBef>
              <a:spcAft>
                <a:spcPts val="0"/>
              </a:spcAft>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SiC</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and GaN vs. Silicon Characteristics</a:t>
            </a:r>
          </a:p>
          <a:p>
            <a:pPr marR="0" lvl="0">
              <a:lnSpc>
                <a:spcPct val="107000"/>
              </a:lnSpc>
              <a:spcBef>
                <a:spcPts val="0"/>
              </a:spcBef>
              <a:spcAft>
                <a:spcPts val="0"/>
              </a:spcAft>
            </a:pPr>
            <a:r>
              <a:rPr lang="en-US" sz="1600" dirty="0" smtClean="0">
                <a:latin typeface="Calibri" panose="020F0502020204030204" pitchFamily="34" charset="0"/>
                <a:ea typeface="Calibri" panose="020F0502020204030204" pitchFamily="34" charset="0"/>
                <a:cs typeface="Times New Roman" panose="02020603050405020304" pitchFamily="18" charset="0"/>
              </a:rPr>
              <a:t>Impact </a:t>
            </a:r>
            <a:r>
              <a:rPr lang="en-US" sz="1600" dirty="0">
                <a:latin typeface="Calibri" panose="020F0502020204030204" pitchFamily="34" charset="0"/>
                <a:ea typeface="Calibri" panose="020F0502020204030204" pitchFamily="34" charset="0"/>
                <a:cs typeface="Times New Roman" panose="02020603050405020304" pitchFamily="18" charset="0"/>
              </a:rPr>
              <a:t>of Higher Switching Frequency on Power Converter Mass and Volume</a:t>
            </a:r>
          </a:p>
          <a:p>
            <a:pPr marR="0" lvl="0">
              <a:lnSpc>
                <a:spcPct val="107000"/>
              </a:lnSpc>
              <a:spcBef>
                <a:spcPts val="0"/>
              </a:spcBef>
              <a:spcAft>
                <a:spcPts val="0"/>
              </a:spcAft>
            </a:pPr>
            <a:r>
              <a:rPr lang="en-US" sz="1600" dirty="0" smtClean="0">
                <a:latin typeface="Calibri" panose="020F0502020204030204" pitchFamily="34" charset="0"/>
                <a:ea typeface="Calibri" panose="020F0502020204030204" pitchFamily="34" charset="0"/>
                <a:cs typeface="Times New Roman" panose="02020603050405020304" pitchFamily="18" charset="0"/>
              </a:rPr>
              <a:t>Impact </a:t>
            </a:r>
            <a:r>
              <a:rPr lang="en-US" sz="1600" dirty="0">
                <a:latin typeface="Calibri" panose="020F0502020204030204" pitchFamily="34" charset="0"/>
                <a:ea typeface="Calibri" panose="020F0502020204030204" pitchFamily="34" charset="0"/>
                <a:cs typeface="Times New Roman" panose="02020603050405020304" pitchFamily="18" charset="0"/>
              </a:rPr>
              <a:t>of Higher Junction Temperatures on Power Converter Mass and Volume</a:t>
            </a:r>
          </a:p>
          <a:p>
            <a:pPr marL="342900" marR="0" lvl="0" indent="-342900">
              <a:lnSpc>
                <a:spcPct val="107000"/>
              </a:lnSpc>
              <a:spcBef>
                <a:spcPts val="0"/>
              </a:spcBef>
              <a:spcAft>
                <a:spcPts val="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Integrated </a:t>
            </a:r>
            <a:r>
              <a:rPr lang="en-US" sz="1600" dirty="0">
                <a:latin typeface="Calibri" panose="020F0502020204030204" pitchFamily="34" charset="0"/>
                <a:ea typeface="Calibri" panose="020F0502020204030204" pitchFamily="34" charset="0"/>
                <a:cs typeface="Times New Roman" panose="02020603050405020304" pitchFamily="18" charset="0"/>
              </a:rPr>
              <a:t>Modular Motor Drive (IMMD</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23" y="3608399"/>
            <a:ext cx="3113954" cy="3249601"/>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846" y="3608399"/>
            <a:ext cx="3480457" cy="3174375"/>
          </a:xfrm>
          <a:prstGeom prst="rect">
            <a:avLst/>
          </a:prstGeom>
          <a:noFill/>
          <a:ln>
            <a:noFill/>
          </a:ln>
        </p:spPr>
      </p:pic>
    </p:spTree>
    <p:extLst>
      <p:ext uri="{BB962C8B-B14F-4D97-AF65-F5344CB8AC3E}">
        <p14:creationId xmlns:p14="http://schemas.microsoft.com/office/powerpoint/2010/main" val="13589290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742" y="1965905"/>
            <a:ext cx="3963057" cy="2416909"/>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8627" y="1802124"/>
            <a:ext cx="4178628" cy="2580690"/>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5544" y="4382814"/>
            <a:ext cx="2814145" cy="2238703"/>
          </a:xfrm>
          <a:prstGeom prst="rect">
            <a:avLst/>
          </a:prstGeom>
          <a:noFill/>
          <a:ln>
            <a:noFill/>
          </a:ln>
        </p:spPr>
      </p:pic>
    </p:spTree>
    <p:extLst>
      <p:ext uri="{BB962C8B-B14F-4D97-AF65-F5344CB8AC3E}">
        <p14:creationId xmlns:p14="http://schemas.microsoft.com/office/powerpoint/2010/main" val="33979993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sp>
        <p:nvSpPr>
          <p:cNvPr id="2" name="Rectangle 1"/>
          <p:cNvSpPr/>
          <p:nvPr/>
        </p:nvSpPr>
        <p:spPr>
          <a:xfrm>
            <a:off x="0" y="2023917"/>
            <a:ext cx="9133117" cy="646331"/>
          </a:xfrm>
          <a:prstGeom prst="rect">
            <a:avLst/>
          </a:prstGeom>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IMD improves power density with 10-20% less volume and reduces 30-40% of the overall system costs of installation and manufacturing.</a:t>
            </a:r>
            <a:endParaRPr lang="en-US" dirty="0"/>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511" y="3118757"/>
            <a:ext cx="7527267" cy="3431815"/>
          </a:xfrm>
          <a:prstGeom prst="rect">
            <a:avLst/>
          </a:prstGeom>
          <a:noFill/>
          <a:ln>
            <a:noFill/>
          </a:ln>
        </p:spPr>
      </p:pic>
    </p:spTree>
    <p:extLst>
      <p:ext uri="{BB962C8B-B14F-4D97-AF65-F5344CB8AC3E}">
        <p14:creationId xmlns:p14="http://schemas.microsoft.com/office/powerpoint/2010/main" val="41127367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616" y="1850754"/>
            <a:ext cx="5112626" cy="1649191"/>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615" y="3570890"/>
            <a:ext cx="4884025" cy="3216166"/>
          </a:xfrm>
          <a:prstGeom prst="rect">
            <a:avLst/>
          </a:prstGeom>
          <a:noFill/>
          <a:ln>
            <a:noFill/>
          </a:ln>
        </p:spPr>
      </p:pic>
    </p:spTree>
    <p:extLst>
      <p:ext uri="{BB962C8B-B14F-4D97-AF65-F5344CB8AC3E}">
        <p14:creationId xmlns:p14="http://schemas.microsoft.com/office/powerpoint/2010/main" val="35039374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649" y="2133600"/>
            <a:ext cx="5497950" cy="3849414"/>
          </a:xfrm>
          <a:prstGeom prst="rect">
            <a:avLst/>
          </a:prstGeom>
          <a:noFill/>
          <a:ln>
            <a:noFill/>
          </a:ln>
        </p:spPr>
      </p:pic>
    </p:spTree>
    <p:extLst>
      <p:ext uri="{BB962C8B-B14F-4D97-AF65-F5344CB8AC3E}">
        <p14:creationId xmlns:p14="http://schemas.microsoft.com/office/powerpoint/2010/main" val="27883473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395" y="2023916"/>
            <a:ext cx="6710122" cy="4069099"/>
          </a:xfrm>
          <a:prstGeom prst="rect">
            <a:avLst/>
          </a:prstGeom>
          <a:noFill/>
          <a:ln>
            <a:noFill/>
          </a:ln>
        </p:spPr>
      </p:pic>
    </p:spTree>
    <p:extLst>
      <p:ext uri="{BB962C8B-B14F-4D97-AF65-F5344CB8AC3E}">
        <p14:creationId xmlns:p14="http://schemas.microsoft.com/office/powerpoint/2010/main" val="21449579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sp>
        <p:nvSpPr>
          <p:cNvPr id="2" name="Rectangle 1"/>
          <p:cNvSpPr/>
          <p:nvPr/>
        </p:nvSpPr>
        <p:spPr>
          <a:xfrm>
            <a:off x="10883" y="2049199"/>
            <a:ext cx="9133117" cy="1277786"/>
          </a:xfrm>
          <a:prstGeom prst="rect">
            <a:avLst/>
          </a:prstGeom>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half-bridge configuration has the smaller number of switches compared with the full-bridge configuration. However, this topology does not provide fault tolerant operation. On the other hand, the full-bridge configuration is a fully-modularized with redundant phases, which can be disconnected through a </a:t>
            </a:r>
            <a:r>
              <a:rPr lang="en-US" dirty="0" err="1">
                <a:latin typeface="Calibri" panose="020F0502020204030204" pitchFamily="34" charset="0"/>
                <a:ea typeface="Calibri" panose="020F0502020204030204" pitchFamily="34" charset="0"/>
                <a:cs typeface="Times New Roman" panose="02020603050405020304" pitchFamily="18" charset="0"/>
              </a:rPr>
              <a:t>triac</a:t>
            </a:r>
            <a:r>
              <a:rPr lang="en-US" dirty="0">
                <a:latin typeface="Calibri" panose="020F0502020204030204" pitchFamily="34" charset="0"/>
                <a:ea typeface="Calibri" panose="020F0502020204030204" pitchFamily="34" charset="0"/>
                <a:cs typeface="Times New Roman" panose="02020603050405020304" pitchFamily="18" charset="0"/>
              </a:rPr>
              <a:t> in the case of a fault in an associated phase.</a:t>
            </a: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11278" r="12997" b="46457"/>
          <a:stretch/>
        </p:blipFill>
        <p:spPr bwMode="auto">
          <a:xfrm>
            <a:off x="74042" y="3610303"/>
            <a:ext cx="5199523" cy="3247697"/>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3">
            <a:extLst>
              <a:ext uri="{28A0092B-C50C-407E-A947-70E740481C1C}">
                <a14:useLocalDpi xmlns:a14="http://schemas.microsoft.com/office/drawing/2010/main" val="0"/>
              </a:ext>
            </a:extLst>
          </a:blip>
          <a:srcRect l="22162" t="57332" r="23010" b="10366"/>
          <a:stretch/>
        </p:blipFill>
        <p:spPr bwMode="auto">
          <a:xfrm>
            <a:off x="5273565" y="4177862"/>
            <a:ext cx="3807373" cy="20645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467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359169" y="2023917"/>
            <a:ext cx="8209390" cy="4236129"/>
          </a:xfrm>
          <a:prstGeom prst="rect">
            <a:avLst/>
          </a:prstGeom>
          <a:noFill/>
          <a:ln>
            <a:noFill/>
          </a:ln>
        </p:spPr>
      </p:pic>
    </p:spTree>
    <p:extLst>
      <p:ext uri="{BB962C8B-B14F-4D97-AF65-F5344CB8AC3E}">
        <p14:creationId xmlns:p14="http://schemas.microsoft.com/office/powerpoint/2010/main" val="410497077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13268" y="5597929"/>
            <a:ext cx="3467595" cy="984885"/>
          </a:xfrm>
          <a:prstGeom prst="rect">
            <a:avLst/>
          </a:prstGeom>
          <a:noFill/>
        </p:spPr>
        <p:txBody>
          <a:bodyPr wrap="square" rtlCol="0">
            <a:spAutoFit/>
          </a:bodyPr>
          <a:lstStyle/>
          <a:p>
            <a:pPr algn="r"/>
            <a:r>
              <a:rPr lang="tr-TR" sz="2200" dirty="0" smtClean="0">
                <a:solidFill>
                  <a:schemeClr val="tx1">
                    <a:lumMod val="65000"/>
                    <a:lumOff val="35000"/>
                  </a:schemeClr>
                </a:solidFill>
              </a:rPr>
              <a:t>Mesut Uğur</a:t>
            </a:r>
          </a:p>
          <a:p>
            <a:pPr algn="r"/>
            <a:r>
              <a:rPr lang="en-US" dirty="0" smtClean="0">
                <a:solidFill>
                  <a:schemeClr val="tx1">
                    <a:lumMod val="50000"/>
                    <a:lumOff val="50000"/>
                  </a:schemeClr>
                </a:solidFill>
                <a:hlinkClick r:id="rId3"/>
              </a:rPr>
              <a:t>mesut.ugur@metu.edu.tr</a:t>
            </a:r>
            <a:endParaRPr lang="tr-TR" dirty="0" smtClean="0">
              <a:solidFill>
                <a:schemeClr val="tx1">
                  <a:lumMod val="50000"/>
                  <a:lumOff val="50000"/>
                </a:schemeClr>
              </a:solidFill>
            </a:endParaRPr>
          </a:p>
          <a:p>
            <a:pPr algn="r"/>
            <a:r>
              <a:rPr lang="en-US" dirty="0" smtClean="0">
                <a:solidFill>
                  <a:schemeClr val="tx1">
                    <a:lumMod val="50000"/>
                    <a:lumOff val="50000"/>
                  </a:schemeClr>
                </a:solidFill>
                <a:hlinkClick r:id="rId4"/>
              </a:rPr>
              <a:t>https</a:t>
            </a:r>
            <a:r>
              <a:rPr lang="en-US" dirty="0">
                <a:solidFill>
                  <a:schemeClr val="tx1">
                    <a:lumMod val="50000"/>
                    <a:lumOff val="50000"/>
                  </a:schemeClr>
                </a:solidFill>
                <a:hlinkClick r:id="rId4"/>
              </a:rPr>
              <a:t>://blog.metu.edu.tr/ugurm</a:t>
            </a:r>
            <a:r>
              <a:rPr lang="en-US" dirty="0" smtClean="0">
                <a:solidFill>
                  <a:schemeClr val="tx1">
                    <a:lumMod val="50000"/>
                    <a:lumOff val="50000"/>
                  </a:schemeClr>
                </a:solidFill>
                <a:hlinkClick r:id="rId4"/>
              </a:rPr>
              <a:t>/</a:t>
            </a:r>
            <a:endParaRPr lang="en-US" dirty="0">
              <a:solidFill>
                <a:schemeClr val="tx1">
                  <a:lumMod val="50000"/>
                  <a:lumOff val="50000"/>
                </a:schemeClr>
              </a:solidFill>
            </a:endParaRPr>
          </a:p>
        </p:txBody>
      </p:sp>
      <p:sp>
        <p:nvSpPr>
          <p:cNvPr id="3" name="TextBox 2"/>
          <p:cNvSpPr txBox="1"/>
          <p:nvPr/>
        </p:nvSpPr>
        <p:spPr>
          <a:xfrm>
            <a:off x="1958278" y="3923007"/>
            <a:ext cx="5155042" cy="400110"/>
          </a:xfrm>
          <a:prstGeom prst="rect">
            <a:avLst/>
          </a:prstGeom>
          <a:noFill/>
        </p:spPr>
        <p:txBody>
          <a:bodyPr wrap="square" rtlCol="0">
            <a:spAutoFit/>
          </a:bodyPr>
          <a:lstStyle/>
          <a:p>
            <a:pPr algn="ctr"/>
            <a:r>
              <a:rPr lang="tr-TR" sz="2000" b="1" dirty="0">
                <a:solidFill>
                  <a:srgbClr val="72A2B3"/>
                </a:solidFill>
              </a:rPr>
              <a:t>http://power.eee.metu.edu.tr/</a:t>
            </a:r>
            <a:endParaRPr lang="en-US" sz="2000" b="1" dirty="0">
              <a:solidFill>
                <a:srgbClr val="72A2B3"/>
              </a:solidFill>
            </a:endParaRPr>
          </a:p>
        </p:txBody>
      </p:sp>
      <p:pic>
        <p:nvPicPr>
          <p:cNvPr id="5" name="Picture 4" descr="C:\Users\ugurm\Desktop\gitthub\IMMD\GRW2017\Metu5.png"/>
          <p:cNvPicPr/>
          <p:nvPr/>
        </p:nvPicPr>
        <p:blipFill rotWithShape="1">
          <a:blip r:embed="rId5" cstate="print">
            <a:extLst>
              <a:ext uri="{28A0092B-C50C-407E-A947-70E740481C1C}">
                <a14:useLocalDpi xmlns:a14="http://schemas.microsoft.com/office/drawing/2010/main" val="0"/>
              </a:ext>
            </a:extLst>
          </a:blip>
          <a:srcRect l="14652" t="39667" r="15041" b="41051"/>
          <a:stretch/>
        </p:blipFill>
        <p:spPr bwMode="auto">
          <a:xfrm>
            <a:off x="1958278" y="2766847"/>
            <a:ext cx="5155042" cy="10855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0690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94594" y="988813"/>
            <a:ext cx="9049406" cy="853567"/>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Sykora</a:t>
            </a:r>
            <a:r>
              <a:rPr lang="tr-TR" sz="2000" dirty="0">
                <a:latin typeface="Calibri" panose="020F0502020204030204" pitchFamily="34" charset="0"/>
                <a:ea typeface="Calibri" panose="020F0502020204030204" pitchFamily="34" charset="0"/>
                <a:cs typeface="Times New Roman" panose="02020603050405020304" pitchFamily="18" charset="0"/>
              </a:rPr>
              <a:t>, B. J.,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T. M.,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Lorenz</a:t>
            </a:r>
            <a:r>
              <a:rPr lang="tr-TR" sz="2000" dirty="0">
                <a:latin typeface="Calibri" panose="020F0502020204030204" pitchFamily="34" charset="0"/>
                <a:ea typeface="Calibri" panose="020F0502020204030204" pitchFamily="34" charset="0"/>
                <a:cs typeface="Times New Roman" panose="02020603050405020304" pitchFamily="18" charset="0"/>
              </a:rPr>
              <a:t>, R. </a:t>
            </a:r>
            <a:r>
              <a:rPr lang="tr-TR" sz="2000" dirty="0" smtClean="0">
                <a:latin typeface="Calibri" panose="020F0502020204030204" pitchFamily="34" charset="0"/>
                <a:ea typeface="Calibri" panose="020F0502020204030204" pitchFamily="34" charset="0"/>
                <a:cs typeface="Times New Roman" panose="02020603050405020304" pitchFamily="18" charset="0"/>
              </a:rPr>
              <a:t>D</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2008, </a:t>
            </a:r>
            <a:r>
              <a:rPr lang="en-US" sz="2000" b="1" i="1" dirty="0">
                <a:solidFill>
                  <a:srgbClr val="0070C0"/>
                </a:solidFill>
              </a:rPr>
              <a:t>Development of a Demonstrator Model of an Integrated Modular Motor Drive</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8426" y="4476597"/>
            <a:ext cx="2808140" cy="2381403"/>
          </a:xfrm>
          <a:prstGeom prst="rect">
            <a:avLst/>
          </a:prstGeom>
          <a:noFill/>
          <a:ln>
            <a:noFill/>
          </a:ln>
        </p:spPr>
      </p:pic>
      <p:sp>
        <p:nvSpPr>
          <p:cNvPr id="6" name="Rectangle 5"/>
          <p:cNvSpPr/>
          <p:nvPr/>
        </p:nvSpPr>
        <p:spPr>
          <a:xfrm>
            <a:off x="310428" y="2227186"/>
            <a:ext cx="8557675" cy="2372060"/>
          </a:xfrm>
          <a:prstGeom prst="rect">
            <a:avLst/>
          </a:prstGeom>
        </p:spPr>
        <p:txBody>
          <a:bodyPr wrap="square">
            <a:spAutoFit/>
          </a:bodyPr>
          <a:lstStyle/>
          <a:p>
            <a:pPr>
              <a:lnSpc>
                <a:spcPct val="107000"/>
              </a:lnSpc>
              <a:spcAft>
                <a:spcPts val="800"/>
              </a:spcAft>
            </a:pPr>
            <a:r>
              <a:rPr lang="en-US" dirty="0" err="1" smtClean="0">
                <a:solidFill>
                  <a:srgbClr val="C00000"/>
                </a:solidFill>
                <a:latin typeface="Calibri" panose="020F0502020204030204" pitchFamily="34" charset="0"/>
                <a:ea typeface="Calibri" panose="020F0502020204030204" pitchFamily="34" charset="0"/>
                <a:cs typeface="Times New Roman" panose="02020603050405020304" pitchFamily="18" charset="0"/>
              </a:rPr>
              <a:t>Bulunamadı</a:t>
            </a:r>
            <a:endParaRPr lang="en-US" dirty="0" smtClean="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err="1">
                <a:latin typeface="Calibri" panose="020F0502020204030204" pitchFamily="34" charset="0"/>
                <a:ea typeface="Calibri" panose="020F0502020204030204" pitchFamily="34" charset="0"/>
                <a:cs typeface="Times New Roman" panose="02020603050405020304" pitchFamily="18" charset="0"/>
              </a:rPr>
              <a:t>Sykora</a:t>
            </a:r>
            <a:r>
              <a:rPr lang="en-US" dirty="0">
                <a:latin typeface="Calibri" panose="020F0502020204030204" pitchFamily="34" charset="0"/>
                <a:ea typeface="Calibri" panose="020F0502020204030204" pitchFamily="34" charset="0"/>
                <a:cs typeface="Times New Roman" panose="02020603050405020304" pitchFamily="18" charset="0"/>
              </a:rPr>
              <a:t>, B. J., </a:t>
            </a:r>
            <a:r>
              <a:rPr lang="en-US" dirty="0" err="1">
                <a:latin typeface="Calibri" panose="020F0502020204030204" pitchFamily="34" charset="0"/>
                <a:ea typeface="Calibri" panose="020F0502020204030204" pitchFamily="34" charset="0"/>
                <a:cs typeface="Times New Roman" panose="02020603050405020304" pitchFamily="18" charset="0"/>
              </a:rPr>
              <a:t>Jahns</a:t>
            </a:r>
            <a:r>
              <a:rPr lang="en-US" dirty="0">
                <a:latin typeface="Calibri" panose="020F0502020204030204" pitchFamily="34" charset="0"/>
                <a:ea typeface="Calibri" panose="020F0502020204030204" pitchFamily="34" charset="0"/>
                <a:cs typeface="Times New Roman" panose="02020603050405020304" pitchFamily="18" charset="0"/>
              </a:rPr>
              <a:t>, T. M., and Lorenz, R. D., “Development of a Demonstrator Model of an Integrated Modular Motor Drive,” in Proc. 2008 NSF-CPES Annual Conference, Blacksburg, VA, April 2008</a:t>
            </a:r>
            <a:r>
              <a:rPr lang="en-US"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B. J. </a:t>
            </a:r>
            <a:r>
              <a:rPr lang="en-US" dirty="0" err="1">
                <a:latin typeface="Calibri" panose="020F0502020204030204" pitchFamily="34" charset="0"/>
                <a:ea typeface="Calibri" panose="020F0502020204030204" pitchFamily="34" charset="0"/>
                <a:cs typeface="Times New Roman" panose="02020603050405020304" pitchFamily="18" charset="0"/>
              </a:rPr>
              <a:t>Sykora</a:t>
            </a:r>
            <a:r>
              <a:rPr lang="en-US" dirty="0">
                <a:latin typeface="Calibri" panose="020F0502020204030204" pitchFamily="34" charset="0"/>
                <a:ea typeface="Calibri" panose="020F0502020204030204" pitchFamily="34" charset="0"/>
                <a:cs typeface="Times New Roman" panose="02020603050405020304" pitchFamily="18" charset="0"/>
              </a:rPr>
              <a:t>, “Development of a demonstrator model of an integrated modular motor drive,” M.S. thesis, Dept. of </a:t>
            </a:r>
            <a:r>
              <a:rPr lang="en-US" dirty="0" err="1">
                <a:latin typeface="Calibri" panose="020F0502020204030204" pitchFamily="34" charset="0"/>
                <a:ea typeface="Calibri" panose="020F0502020204030204" pitchFamily="34" charset="0"/>
                <a:cs typeface="Times New Roman" panose="02020603050405020304" pitchFamily="18" charset="0"/>
              </a:rPr>
              <a:t>Electr</a:t>
            </a:r>
            <a:r>
              <a:rPr lang="en-US" dirty="0">
                <a:latin typeface="Calibri" panose="020F0502020204030204" pitchFamily="34" charset="0"/>
                <a:ea typeface="Calibri" panose="020F0502020204030204" pitchFamily="34" charset="0"/>
                <a:cs typeface="Times New Roman" panose="02020603050405020304" pitchFamily="18" charset="0"/>
              </a:rPr>
              <a:t>. and Computer Eng., University of Wisconsin- Madison, Madison, US, 2008</a:t>
            </a:r>
          </a:p>
        </p:txBody>
      </p:sp>
    </p:spTree>
    <p:extLst>
      <p:ext uri="{BB962C8B-B14F-4D97-AF65-F5344CB8AC3E}">
        <p14:creationId xmlns:p14="http://schemas.microsoft.com/office/powerpoint/2010/main" val="3537251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a:solidFill>
                  <a:schemeClr val="accent1">
                    <a:lumMod val="50000"/>
                  </a:schemeClr>
                </a:solidFill>
                <a:cs typeface="Arial" panose="020B0604020202020204" pitchFamily="34" charset="0"/>
              </a:rPr>
              <a:t>Aalborg </a:t>
            </a: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 </a:t>
            </a:r>
            <a:r>
              <a:rPr lang="tr-TR" sz="2800" b="1" dirty="0" err="1" smtClean="0">
                <a:solidFill>
                  <a:schemeClr val="accent1">
                    <a:lumMod val="50000"/>
                  </a:schemeClr>
                </a:solidFill>
                <a:cs typeface="Arial" panose="020B0604020202020204" pitchFamily="34" charset="0"/>
              </a:rPr>
              <a:t>Danfoss</a:t>
            </a:r>
            <a:r>
              <a:rPr lang="tr-TR" sz="2800" b="1" dirty="0" smtClean="0">
                <a:solidFill>
                  <a:schemeClr val="accent1">
                    <a:lumMod val="50000"/>
                  </a:schemeClr>
                </a:solidFill>
                <a:cs typeface="Arial" panose="020B0604020202020204" pitchFamily="34" charset="0"/>
              </a:rPr>
              <a:t> </a:t>
            </a:r>
            <a:r>
              <a:rPr lang="tr-TR" sz="2800" b="1" dirty="0" err="1">
                <a:solidFill>
                  <a:schemeClr val="accent1">
                    <a:lumMod val="50000"/>
                  </a:schemeClr>
                </a:solidFill>
                <a:cs typeface="Arial" panose="020B0604020202020204" pitchFamily="34" charset="0"/>
              </a:rPr>
              <a:t>Drives</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8" y="988813"/>
            <a:ext cx="8665031"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Christian </a:t>
            </a:r>
            <a:r>
              <a:rPr lang="en-US" sz="2000" dirty="0" err="1">
                <a:latin typeface="Calibri" panose="020F0502020204030204" pitchFamily="34" charset="0"/>
                <a:ea typeface="Calibri" panose="020F0502020204030204" pitchFamily="34" charset="0"/>
                <a:cs typeface="Times New Roman" panose="02020603050405020304" pitchFamily="18" charset="0"/>
              </a:rPr>
              <a:t>Klumpner</a:t>
            </a:r>
            <a:r>
              <a:rPr lang="en-US" sz="2000" dirty="0">
                <a:latin typeface="Calibri" panose="020F0502020204030204" pitchFamily="34" charset="0"/>
                <a:ea typeface="Calibri" panose="020F0502020204030204" pitchFamily="34" charset="0"/>
                <a:cs typeface="Times New Roman" panose="02020603050405020304" pitchFamily="18" charset="0"/>
              </a:rPr>
              <a:t>, Peter Nielsen, Ion </a:t>
            </a:r>
            <a:r>
              <a:rPr lang="en-US" sz="2000" dirty="0" err="1">
                <a:latin typeface="Calibri" panose="020F0502020204030204" pitchFamily="34" charset="0"/>
                <a:ea typeface="Calibri" panose="020F0502020204030204" pitchFamily="34" charset="0"/>
                <a:cs typeface="Times New Roman" panose="02020603050405020304" pitchFamily="18" charset="0"/>
              </a:rPr>
              <a:t>Boldea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Frede</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Blaabjerg</a:t>
            </a:r>
            <a:r>
              <a:rPr lang="en-US" sz="2000" dirty="0">
                <a:latin typeface="Calibri" panose="020F0502020204030204" pitchFamily="34" charset="0"/>
                <a:ea typeface="Calibri" panose="020F0502020204030204" pitchFamily="34" charset="0"/>
                <a:cs typeface="Times New Roman" panose="02020603050405020304" pitchFamily="18" charset="0"/>
              </a:rPr>
              <a:t>, Paul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Thargersen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2002, </a:t>
            </a:r>
            <a:r>
              <a:rPr lang="en-US" sz="2000" b="1" i="1" dirty="0">
                <a:solidFill>
                  <a:srgbClr val="0070C0"/>
                </a:solidFill>
              </a:rPr>
              <a:t>Matrix Converter Motor (MCM) for Industry Applications</a:t>
            </a:r>
          </a:p>
        </p:txBody>
      </p:sp>
      <p:sp>
        <p:nvSpPr>
          <p:cNvPr id="4" name="Rectangle 3"/>
          <p:cNvSpPr/>
          <p:nvPr/>
        </p:nvSpPr>
        <p:spPr>
          <a:xfrm>
            <a:off x="291662" y="4671566"/>
            <a:ext cx="8205952" cy="19845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First integrated regenerative frequency converter motor for industry </a:t>
            </a:r>
            <a:r>
              <a:rPr lang="en-US" dirty="0" smtClean="0">
                <a:latin typeface="Calibri" panose="020F0502020204030204" pitchFamily="34" charset="0"/>
                <a:ea typeface="Calibri" panose="020F0502020204030204" pitchFamily="34" charset="0"/>
                <a:cs typeface="Times New Roman" panose="02020603050405020304" pitchFamily="18" charset="0"/>
              </a:rPr>
              <a:t>applications</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Based </a:t>
            </a:r>
            <a:r>
              <a:rPr lang="en-US" dirty="0">
                <a:latin typeface="Calibri" panose="020F0502020204030204" pitchFamily="34" charset="0"/>
                <a:ea typeface="Calibri" panose="020F0502020204030204" pitchFamily="34" charset="0"/>
                <a:cs typeface="Times New Roman" panose="02020603050405020304" pitchFamily="18" charset="0"/>
              </a:rPr>
              <a:t>on a matrix converter topology.</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4-kW matrix converter motor prototype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modularization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IGBT-diode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953" y="1963562"/>
            <a:ext cx="3189419" cy="2453453"/>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1645" y="1915628"/>
            <a:ext cx="4015707" cy="2648489"/>
          </a:xfrm>
          <a:prstGeom prst="rect">
            <a:avLst/>
          </a:prstGeom>
          <a:noFill/>
          <a:ln>
            <a:noFill/>
          </a:ln>
        </p:spPr>
      </p:pic>
    </p:spTree>
    <p:extLst>
      <p:ext uri="{BB962C8B-B14F-4D97-AF65-F5344CB8AC3E}">
        <p14:creationId xmlns:p14="http://schemas.microsoft.com/office/powerpoint/2010/main" val="1506440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a:solidFill>
                  <a:schemeClr val="accent1">
                    <a:lumMod val="50000"/>
                  </a:schemeClr>
                </a:solidFill>
                <a:cs typeface="Arial" panose="020B0604020202020204" pitchFamily="34" charset="0"/>
              </a:rPr>
              <a:t>Aalborg </a:t>
            </a: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 </a:t>
            </a:r>
            <a:r>
              <a:rPr lang="tr-TR" sz="2800" b="1" dirty="0" err="1" smtClean="0">
                <a:solidFill>
                  <a:schemeClr val="accent1">
                    <a:lumMod val="50000"/>
                  </a:schemeClr>
                </a:solidFill>
                <a:cs typeface="Arial" panose="020B0604020202020204" pitchFamily="34" charset="0"/>
              </a:rPr>
              <a:t>Danfoss</a:t>
            </a:r>
            <a:r>
              <a:rPr lang="tr-TR" sz="2800" b="1" dirty="0" smtClean="0">
                <a:solidFill>
                  <a:schemeClr val="accent1">
                    <a:lumMod val="50000"/>
                  </a:schemeClr>
                </a:solidFill>
                <a:cs typeface="Arial" panose="020B0604020202020204" pitchFamily="34" charset="0"/>
              </a:rPr>
              <a:t> </a:t>
            </a:r>
            <a:r>
              <a:rPr lang="tr-TR" sz="2800" b="1" dirty="0" err="1" smtClean="0">
                <a:solidFill>
                  <a:schemeClr val="accent1">
                    <a:lumMod val="50000"/>
                  </a:schemeClr>
                </a:solidFill>
                <a:cs typeface="Arial" panose="020B0604020202020204" pitchFamily="34" charset="0"/>
              </a:rPr>
              <a:t>Drives</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75898" y="988813"/>
            <a:ext cx="8663150"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Christian </a:t>
            </a:r>
            <a:r>
              <a:rPr lang="en-US" sz="2000" dirty="0" err="1">
                <a:latin typeface="Calibri" panose="020F0502020204030204" pitchFamily="34" charset="0"/>
                <a:ea typeface="Calibri" panose="020F0502020204030204" pitchFamily="34" charset="0"/>
                <a:cs typeface="Times New Roman" panose="02020603050405020304" pitchFamily="18" charset="0"/>
              </a:rPr>
              <a:t>Klumpner</a:t>
            </a:r>
            <a:r>
              <a:rPr lang="en-US" sz="2000" dirty="0">
                <a:latin typeface="Calibri" panose="020F0502020204030204" pitchFamily="34" charset="0"/>
                <a:ea typeface="Calibri" panose="020F0502020204030204" pitchFamily="34" charset="0"/>
                <a:cs typeface="Times New Roman" panose="02020603050405020304" pitchFamily="18" charset="0"/>
              </a:rPr>
              <a:t>, Peter Nielsen, Ion </a:t>
            </a:r>
            <a:r>
              <a:rPr lang="en-US" sz="2000" dirty="0" err="1">
                <a:latin typeface="Calibri" panose="020F0502020204030204" pitchFamily="34" charset="0"/>
                <a:ea typeface="Calibri" panose="020F0502020204030204" pitchFamily="34" charset="0"/>
                <a:cs typeface="Times New Roman" panose="02020603050405020304" pitchFamily="18" charset="0"/>
              </a:rPr>
              <a:t>Boldea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Frede</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Blaabjerg</a:t>
            </a:r>
            <a:r>
              <a:rPr lang="en-US" sz="2000" dirty="0">
                <a:latin typeface="Calibri" panose="020F0502020204030204" pitchFamily="34" charset="0"/>
                <a:ea typeface="Calibri" panose="020F0502020204030204" pitchFamily="34" charset="0"/>
                <a:cs typeface="Times New Roman" panose="02020603050405020304" pitchFamily="18" charset="0"/>
              </a:rPr>
              <a:t>, Paul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Thargersen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2003, </a:t>
            </a:r>
            <a:r>
              <a:rPr lang="en-US" sz="2000" b="1" i="1" dirty="0">
                <a:solidFill>
                  <a:srgbClr val="0070C0"/>
                </a:solidFill>
              </a:rPr>
              <a:t>Converter Topologies the Next Generation of Integrated Motor Drives</a:t>
            </a:r>
          </a:p>
        </p:txBody>
      </p:sp>
      <p:sp>
        <p:nvSpPr>
          <p:cNvPr id="4" name="Rectangle 3"/>
          <p:cNvSpPr/>
          <p:nvPr/>
        </p:nvSpPr>
        <p:spPr>
          <a:xfrm>
            <a:off x="275898" y="2178311"/>
            <a:ext cx="7985236" cy="188192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ASD converter topologies (inverter is the same, rectifier and dc link/passive sides are different)</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modularity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No </a:t>
            </a:r>
            <a:r>
              <a:rPr lang="en-US" dirty="0">
                <a:latin typeface="Calibri" panose="020F0502020204030204" pitchFamily="34" charset="0"/>
                <a:ea typeface="Calibri" panose="020F0502020204030204" pitchFamily="34" charset="0"/>
                <a:cs typeface="Times New Roman" panose="02020603050405020304" pitchFamily="18" charset="0"/>
              </a:rPr>
              <a:t>hardware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Evaluation of the Converter Topologies suited for Integrated Motor </a:t>
            </a:r>
            <a:r>
              <a:rPr lang="en-US" dirty="0" smtClean="0">
                <a:latin typeface="Calibri" panose="020F0502020204030204" pitchFamily="34" charset="0"/>
                <a:ea typeface="Calibri" panose="020F0502020204030204" pitchFamily="34" charset="0"/>
                <a:cs typeface="Times New Roman" panose="02020603050405020304" pitchFamily="18" charset="0"/>
              </a:rPr>
              <a:t>Drives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35208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a:solidFill>
                  <a:schemeClr val="accent1">
                    <a:lumMod val="50000"/>
                  </a:schemeClr>
                </a:solidFill>
                <a:cs typeface="Arial" panose="020B0604020202020204" pitchFamily="34" charset="0"/>
              </a:rPr>
              <a:t>University</a:t>
            </a:r>
            <a:r>
              <a:rPr lang="tr-TR" sz="2800" b="1" dirty="0">
                <a:solidFill>
                  <a:schemeClr val="accent1">
                    <a:lumMod val="50000"/>
                  </a:schemeClr>
                </a:solidFill>
                <a:cs typeface="Arial" panose="020B0604020202020204" pitchFamily="34" charset="0"/>
              </a:rPr>
              <a:t> of Stuttgart</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75898" y="988813"/>
            <a:ext cx="8663150" cy="853567"/>
          </a:xfrm>
          <a:prstGeom prst="rect">
            <a:avLst/>
          </a:prstGeom>
        </p:spPr>
        <p:txBody>
          <a:bodyPr wrap="square">
            <a:spAutoFit/>
          </a:bodyPr>
          <a:lstStyle/>
          <a:p>
            <a:pPr>
              <a:lnSpc>
                <a:spcPct val="107000"/>
              </a:lnSpc>
              <a:spcAft>
                <a:spcPts val="800"/>
              </a:spcAft>
            </a:pPr>
            <a:r>
              <a:rPr lang="de-DE" sz="2000" dirty="0">
                <a:latin typeface="Calibri" panose="020F0502020204030204" pitchFamily="34" charset="0"/>
                <a:ea typeface="Calibri" panose="020F0502020204030204" pitchFamily="34" charset="0"/>
                <a:cs typeface="Times New Roman" panose="02020603050405020304" pitchFamily="18" charset="0"/>
              </a:rPr>
              <a:t>J. </a:t>
            </a:r>
            <a:r>
              <a:rPr lang="de-DE" sz="2000" dirty="0" err="1">
                <a:latin typeface="Calibri" panose="020F0502020204030204" pitchFamily="34" charset="0"/>
                <a:ea typeface="Calibri" panose="020F0502020204030204" pitchFamily="34" charset="0"/>
                <a:cs typeface="Times New Roman" panose="02020603050405020304" pitchFamily="18" charset="0"/>
              </a:rPr>
              <a:t>Ranneberg</a:t>
            </a:r>
            <a:r>
              <a:rPr lang="de-DE" sz="2000" dirty="0">
                <a:latin typeface="Calibri" panose="020F0502020204030204" pitchFamily="34" charset="0"/>
                <a:ea typeface="Calibri" panose="020F0502020204030204" pitchFamily="34" charset="0"/>
                <a:cs typeface="Times New Roman" panose="02020603050405020304" pitchFamily="18" charset="0"/>
              </a:rPr>
              <a:t>, Y. </a:t>
            </a:r>
            <a:r>
              <a:rPr lang="de-DE" sz="2000" dirty="0" err="1">
                <a:latin typeface="Calibri" panose="020F0502020204030204" pitchFamily="34" charset="0"/>
                <a:ea typeface="Calibri" panose="020F0502020204030204" pitchFamily="34" charset="0"/>
                <a:cs typeface="Times New Roman" panose="02020603050405020304" pitchFamily="18" charset="0"/>
              </a:rPr>
              <a:t>Tadros</a:t>
            </a:r>
            <a:r>
              <a:rPr lang="de-DE" sz="2000" dirty="0">
                <a:latin typeface="Calibri" panose="020F0502020204030204" pitchFamily="34" charset="0"/>
                <a:ea typeface="Calibri" panose="020F0502020204030204" pitchFamily="34" charset="0"/>
                <a:cs typeface="Times New Roman" panose="02020603050405020304" pitchFamily="18" charset="0"/>
              </a:rPr>
              <a:t>, U. </a:t>
            </a:r>
            <a:r>
              <a:rPr lang="de-DE" sz="2000" dirty="0" smtClean="0">
                <a:latin typeface="Calibri" panose="020F0502020204030204" pitchFamily="34" charset="0"/>
                <a:ea typeface="Calibri" panose="020F0502020204030204" pitchFamily="34" charset="0"/>
                <a:cs typeface="Times New Roman" panose="02020603050405020304" pitchFamily="18" charset="0"/>
              </a:rPr>
              <a:t>Schäfer</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2004, </a:t>
            </a:r>
            <a:r>
              <a:rPr lang="en-US" sz="2000" b="1" i="1" dirty="0">
                <a:solidFill>
                  <a:srgbClr val="0070C0"/>
                </a:solidFill>
              </a:rPr>
              <a:t>Motor-Integrated Circular Converter for Hybrid Electric Vehicles</a:t>
            </a:r>
          </a:p>
        </p:txBody>
      </p:sp>
      <p:sp>
        <p:nvSpPr>
          <p:cNvPr id="4" name="Rectangle 3"/>
          <p:cNvSpPr/>
          <p:nvPr/>
        </p:nvSpPr>
        <p:spPr>
          <a:xfrm>
            <a:off x="275898" y="2047550"/>
            <a:ext cx="7985236" cy="15724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Motor-Integrated Circular Converter for Hybrid Electric Vehicles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Inserted in the stator housing around the end windings of the induction motor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200-400V, 50kW, IGBT, water cooled, No modularization, toroidal foil capacitor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Prototype</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233041"/>
            <a:ext cx="3350172" cy="2119814"/>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0172" y="4407400"/>
            <a:ext cx="2806262" cy="1771096"/>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6434" y="4233041"/>
            <a:ext cx="2987566" cy="1989867"/>
          </a:xfrm>
          <a:prstGeom prst="rect">
            <a:avLst/>
          </a:prstGeom>
          <a:noFill/>
          <a:ln>
            <a:noFill/>
          </a:ln>
        </p:spPr>
      </p:pic>
    </p:spTree>
    <p:extLst>
      <p:ext uri="{BB962C8B-B14F-4D97-AF65-F5344CB8AC3E}">
        <p14:creationId xmlns:p14="http://schemas.microsoft.com/office/powerpoint/2010/main" val="1062953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POLITECNICO </a:t>
            </a:r>
            <a:r>
              <a:rPr lang="en-US" sz="2800" b="1" dirty="0">
                <a:solidFill>
                  <a:schemeClr val="accent1">
                    <a:lumMod val="50000"/>
                  </a:schemeClr>
                </a:solidFill>
                <a:cs typeface="Arial" panose="020B0604020202020204" pitchFamily="34" charset="0"/>
              </a:rPr>
              <a:t>DI </a:t>
            </a:r>
            <a:r>
              <a:rPr lang="en-US" sz="2800" b="1" dirty="0" smtClean="0">
                <a:solidFill>
                  <a:schemeClr val="accent1">
                    <a:lumMod val="50000"/>
                  </a:schemeClr>
                </a:solidFill>
                <a:cs typeface="Arial" panose="020B0604020202020204" pitchFamily="34" charset="0"/>
              </a:rPr>
              <a:t>TORINO, </a:t>
            </a:r>
            <a:r>
              <a:rPr lang="en-US" sz="2800" b="1" dirty="0">
                <a:solidFill>
                  <a:schemeClr val="accent1">
                    <a:lumMod val="50000"/>
                  </a:schemeClr>
                </a:solidFill>
                <a:cs typeface="Arial" panose="020B0604020202020204" pitchFamily="34" charset="0"/>
              </a:rPr>
              <a:t>AACHEN </a:t>
            </a:r>
            <a:r>
              <a:rPr lang="en-US" sz="2800" b="1" dirty="0" smtClean="0">
                <a:solidFill>
                  <a:schemeClr val="accent1">
                    <a:lumMod val="50000"/>
                  </a:schemeClr>
                </a:solidFill>
                <a:cs typeface="Arial" panose="020B0604020202020204" pitchFamily="34" charset="0"/>
              </a:rPr>
              <a:t>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939048"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Francesco Farina, Daniele Rossi, Alberto Tenconi, Francesco Profumo, Stefan E. </a:t>
            </a:r>
            <a:r>
              <a:rPr lang="it-IT" sz="2000" dirty="0" smtClean="0">
                <a:latin typeface="Calibri" panose="020F0502020204030204" pitchFamily="34" charset="0"/>
                <a:ea typeface="Calibri" panose="020F0502020204030204" pitchFamily="34" charset="0"/>
                <a:cs typeface="Times New Roman" panose="02020603050405020304" pitchFamily="18" charset="0"/>
              </a:rPr>
              <a:t>Bauer</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 </a:t>
            </a:r>
            <a:r>
              <a:rPr lang="en-US" sz="2000" b="1" i="1" dirty="0">
                <a:solidFill>
                  <a:srgbClr val="0070C0"/>
                </a:solidFill>
              </a:rPr>
              <a:t>Thermal design of integrated motor drives for traction applications</a:t>
            </a:r>
          </a:p>
        </p:txBody>
      </p:sp>
      <p:sp>
        <p:nvSpPr>
          <p:cNvPr id="4" name="Rectangle 3"/>
          <p:cNvSpPr/>
          <p:nvPr/>
        </p:nvSpPr>
        <p:spPr>
          <a:xfrm>
            <a:off x="275898" y="2296553"/>
            <a:ext cx="8663150" cy="78765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25 kW SRM, water cooled square housing, IGBT based, </a:t>
            </a:r>
            <a:r>
              <a:rPr lang="en-US" dirty="0" err="1">
                <a:latin typeface="Calibri" panose="020F0502020204030204" pitchFamily="34" charset="0"/>
                <a:ea typeface="Calibri" panose="020F0502020204030204" pitchFamily="34" charset="0"/>
                <a:cs typeface="Times New Roman" panose="02020603050405020304" pitchFamily="18" charset="0"/>
              </a:rPr>
              <a:t>Comsol</a:t>
            </a:r>
            <a:r>
              <a:rPr lang="en-US" dirty="0">
                <a:latin typeface="Calibri" panose="020F0502020204030204" pitchFamily="34" charset="0"/>
                <a:ea typeface="Calibri" panose="020F0502020204030204" pitchFamily="34" charset="0"/>
                <a:cs typeface="Times New Roman" panose="02020603050405020304" pitchFamily="18" charset="0"/>
              </a:rPr>
              <a:t> simulations (2D FEM)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Propulsion </a:t>
            </a:r>
            <a:r>
              <a:rPr lang="en-US" dirty="0" err="1">
                <a:latin typeface="Calibri" panose="020F0502020204030204" pitchFamily="34" charset="0"/>
                <a:ea typeface="Calibri" panose="020F0502020204030204" pitchFamily="34" charset="0"/>
                <a:cs typeface="Times New Roman" panose="02020603050405020304" pitchFamily="18" charset="0"/>
              </a:rPr>
              <a:t>MOTors</a:t>
            </a:r>
            <a:r>
              <a:rPr lang="en-US" dirty="0">
                <a:latin typeface="Calibri" panose="020F0502020204030204" pitchFamily="34" charset="0"/>
                <a:ea typeface="Calibri" panose="020F0502020204030204" pitchFamily="34" charset="0"/>
                <a:cs typeface="Times New Roman" panose="02020603050405020304" pitchFamily="18" charset="0"/>
              </a:rPr>
              <a:t> (IPMOTs), pre-prototype is under </a:t>
            </a:r>
            <a:r>
              <a:rPr lang="en-US" dirty="0" smtClean="0">
                <a:latin typeface="Calibri" panose="020F0502020204030204" pitchFamily="34" charset="0"/>
                <a:ea typeface="Calibri" panose="020F0502020204030204" pitchFamily="34" charset="0"/>
                <a:cs typeface="Times New Roman" panose="02020603050405020304" pitchFamily="18" charset="0"/>
              </a:rPr>
              <a:t>construction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567" y="3444765"/>
            <a:ext cx="4264571" cy="2861442"/>
          </a:xfrm>
          <a:prstGeom prst="rect">
            <a:avLst/>
          </a:prstGeom>
          <a:noFill/>
          <a:ln>
            <a:noFill/>
          </a:ln>
        </p:spPr>
      </p:pic>
      <p:pic>
        <p:nvPicPr>
          <p:cNvPr id="13" name="Picture 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2166" y="3318641"/>
            <a:ext cx="3019096" cy="3121573"/>
          </a:xfrm>
          <a:prstGeom prst="rect">
            <a:avLst/>
          </a:prstGeom>
          <a:noFill/>
          <a:ln>
            <a:noFill/>
          </a:ln>
        </p:spPr>
      </p:pic>
    </p:spTree>
    <p:extLst>
      <p:ext uri="{BB962C8B-B14F-4D97-AF65-F5344CB8AC3E}">
        <p14:creationId xmlns:p14="http://schemas.microsoft.com/office/powerpoint/2010/main" val="14840589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smtClean="0">
                <a:solidFill>
                  <a:schemeClr val="accent1">
                    <a:lumMod val="50000"/>
                  </a:schemeClr>
                </a:solidFill>
                <a:cs typeface="Arial" panose="020B0604020202020204" pitchFamily="34" charset="0"/>
              </a:rPr>
              <a:t>POLITECNICO </a:t>
            </a:r>
            <a:r>
              <a:rPr lang="tr-TR" sz="2800" b="1" dirty="0">
                <a:solidFill>
                  <a:schemeClr val="accent1">
                    <a:lumMod val="50000"/>
                  </a:schemeClr>
                </a:solidFill>
                <a:cs typeface="Arial" panose="020B0604020202020204" pitchFamily="34" charset="0"/>
              </a:rPr>
              <a:t>DI </a:t>
            </a:r>
            <a:r>
              <a:rPr lang="tr-TR" sz="2800" b="1" dirty="0" smtClean="0">
                <a:solidFill>
                  <a:schemeClr val="accent1">
                    <a:lumMod val="50000"/>
                  </a:schemeClr>
                </a:solidFill>
                <a:cs typeface="Arial" panose="020B0604020202020204" pitchFamily="34" charset="0"/>
              </a:rPr>
              <a:t>TORINO, </a:t>
            </a: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it-IT" sz="2000" dirty="0" smtClean="0">
                <a:latin typeface="Calibri" panose="020F0502020204030204" pitchFamily="34" charset="0"/>
                <a:ea typeface="Calibri" panose="020F0502020204030204" pitchFamily="34" charset="0"/>
                <a:cs typeface="Times New Roman" panose="02020603050405020304" pitchFamily="18" charset="0"/>
              </a:rPr>
              <a:t>Alberto </a:t>
            </a:r>
            <a:r>
              <a:rPr lang="it-IT" sz="2000" dirty="0">
                <a:latin typeface="Calibri" panose="020F0502020204030204" pitchFamily="34" charset="0"/>
                <a:ea typeface="Calibri" panose="020F0502020204030204" pitchFamily="34" charset="0"/>
                <a:cs typeface="Times New Roman" panose="02020603050405020304" pitchFamily="18" charset="0"/>
              </a:rPr>
              <a:t>Tenconi, Francesco Profumo, Stefan E. Bauer, and Martin D. Hennen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2008, </a:t>
            </a:r>
            <a:r>
              <a:rPr lang="en-US" sz="2000" b="1" i="1" dirty="0">
                <a:solidFill>
                  <a:srgbClr val="0070C0"/>
                </a:solidFill>
              </a:rPr>
              <a:t>Temperatures Evaluation in an Integrated Motor Drive for Traction Applications</a:t>
            </a:r>
          </a:p>
        </p:txBody>
      </p:sp>
      <p:sp>
        <p:nvSpPr>
          <p:cNvPr id="2" name="Rectangle 1"/>
          <p:cNvSpPr/>
          <p:nvPr/>
        </p:nvSpPr>
        <p:spPr>
          <a:xfrm>
            <a:off x="478968" y="2296559"/>
            <a:ext cx="8665031" cy="1186607"/>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Liquid-cooled totally integrated drive unit Integrated Propulsion </a:t>
            </a:r>
            <a:r>
              <a:rPr lang="en-US" dirty="0" err="1">
                <a:latin typeface="Calibri" panose="020F0502020204030204" pitchFamily="34" charset="0"/>
                <a:ea typeface="Calibri" panose="020F0502020204030204" pitchFamily="34" charset="0"/>
                <a:cs typeface="Times New Roman" panose="02020603050405020304" pitchFamily="18" charset="0"/>
              </a:rPr>
              <a:t>MOTor</a:t>
            </a:r>
            <a:r>
              <a:rPr lang="en-US" dirty="0">
                <a:latin typeface="Calibri" panose="020F0502020204030204" pitchFamily="34" charset="0"/>
                <a:ea typeface="Calibri" panose="020F0502020204030204" pitchFamily="34" charset="0"/>
                <a:cs typeface="Times New Roman" panose="02020603050405020304" pitchFamily="18" charset="0"/>
              </a:rPr>
              <a:t> (IPMOT), 24-kW</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Four-phase switched reluctance motor (SRM), IGBT based</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Simulations (FEM) and thermal experimental setup</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66" y="3762930"/>
            <a:ext cx="2955575" cy="1925385"/>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379" y="3940107"/>
            <a:ext cx="2609214" cy="1825274"/>
          </a:xfrm>
          <a:prstGeom prst="rect">
            <a:avLst/>
          </a:prstGeom>
          <a:noFill/>
          <a:ln>
            <a:noFill/>
          </a:ln>
        </p:spPr>
      </p:pic>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9931" y="3889727"/>
            <a:ext cx="2970465" cy="1391722"/>
          </a:xfrm>
          <a:prstGeom prst="rect">
            <a:avLst/>
          </a:prstGeom>
          <a:noFill/>
          <a:ln>
            <a:noFill/>
          </a:ln>
        </p:spPr>
      </p:pic>
    </p:spTree>
    <p:extLst>
      <p:ext uri="{BB962C8B-B14F-4D97-AF65-F5344CB8AC3E}">
        <p14:creationId xmlns:p14="http://schemas.microsoft.com/office/powerpoint/2010/main" val="3837606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r>
              <a:rPr lang="tr-TR" sz="2800" b="1" dirty="0" smtClean="0">
                <a:solidFill>
                  <a:schemeClr val="accent1">
                    <a:lumMod val="50000"/>
                  </a:schemeClr>
                </a:solidFill>
                <a:cs typeface="Arial" panose="020B0604020202020204" pitchFamily="34" charset="0"/>
              </a:rPr>
              <a:t>, </a:t>
            </a:r>
            <a:r>
              <a:rPr lang="en-US" sz="2800" b="1" dirty="0" smtClean="0">
                <a:solidFill>
                  <a:schemeClr val="accent1">
                    <a:lumMod val="50000"/>
                  </a:schemeClr>
                </a:solidFill>
                <a:cs typeface="Arial" panose="020B0604020202020204" pitchFamily="34" charset="0"/>
              </a:rPr>
              <a:t>Erlangen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99545" y="988813"/>
            <a:ext cx="8387254"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M. Gerber, Martin Marz </a:t>
            </a:r>
            <a:endParaRPr lang="it-IT"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System Integration in Automotive Power Systems</a:t>
            </a:r>
          </a:p>
        </p:txBody>
      </p:sp>
      <p:sp>
        <p:nvSpPr>
          <p:cNvPr id="2" name="Rectangle 1"/>
          <p:cNvSpPr/>
          <p:nvPr/>
        </p:nvSpPr>
        <p:spPr>
          <a:xfrm>
            <a:off x="408023" y="1860822"/>
            <a:ext cx="8665031" cy="158556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interdependence of the electrical, the thermal and the spatial </a:t>
            </a:r>
            <a:r>
              <a:rPr lang="en-US" dirty="0" smtClean="0">
                <a:latin typeface="Calibri" panose="020F0502020204030204" pitchFamily="34" charset="0"/>
                <a:ea typeface="Calibri" panose="020F0502020204030204" pitchFamily="34" charset="0"/>
                <a:cs typeface="Times New Roman" panose="02020603050405020304" pitchFamily="18" charset="0"/>
              </a:rPr>
              <a:t>design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Two </a:t>
            </a:r>
            <a:r>
              <a:rPr lang="en-US" dirty="0">
                <a:latin typeface="Calibri" panose="020F0502020204030204" pitchFamily="34" charset="0"/>
                <a:ea typeface="Calibri" panose="020F0502020204030204" pitchFamily="34" charset="0"/>
                <a:cs typeface="Times New Roman" panose="02020603050405020304" pitchFamily="18" charset="0"/>
              </a:rPr>
              <a:t>case studies (prototypes): engine coolants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 2kW automotive DC/DC converter that has a power density of 120W/in</a:t>
            </a:r>
            <a:r>
              <a:rPr lang="en-US" baseline="30000" dirty="0">
                <a:latin typeface="Calibri" panose="020F0502020204030204" pitchFamily="34" charset="0"/>
                <a:ea typeface="Calibri" panose="020F0502020204030204" pitchFamily="34" charset="0"/>
                <a:cs typeface="Times New Roman" panose="02020603050405020304" pitchFamily="18" charset="0"/>
              </a:rPr>
              <a:t>3</a:t>
            </a:r>
            <a:r>
              <a:rPr lang="en-US" dirty="0">
                <a:latin typeface="Calibri" panose="020F0502020204030204" pitchFamily="34" charset="0"/>
                <a:ea typeface="Calibri" panose="020F0502020204030204" pitchFamily="34" charset="0"/>
                <a:cs typeface="Times New Roman" panose="02020603050405020304" pitchFamily="18" charset="0"/>
              </a:rPr>
              <a:t>, 14V/42V</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 Integrated drive for hybrid vehicles, IGBT</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54" y="3657600"/>
            <a:ext cx="4273659" cy="2735055"/>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0538" y="3807372"/>
            <a:ext cx="4262141" cy="2325151"/>
          </a:xfrm>
          <a:prstGeom prst="rect">
            <a:avLst/>
          </a:prstGeom>
          <a:noFill/>
          <a:ln>
            <a:noFill/>
          </a:ln>
        </p:spPr>
      </p:pic>
    </p:spTree>
    <p:extLst>
      <p:ext uri="{BB962C8B-B14F-4D97-AF65-F5344CB8AC3E}">
        <p14:creationId xmlns:p14="http://schemas.microsoft.com/office/powerpoint/2010/main" val="3206829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8963899"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J.J. </a:t>
            </a:r>
            <a:r>
              <a:rPr lang="it-IT" sz="2000" dirty="0" smtClean="0">
                <a:latin typeface="Calibri" panose="020F0502020204030204" pitchFamily="34" charset="0"/>
                <a:ea typeface="Calibri" panose="020F0502020204030204" pitchFamily="34" charset="0"/>
                <a:cs typeface="Times New Roman" panose="02020603050405020304" pitchFamily="18" charset="0"/>
              </a:rPr>
              <a:t>Wolmarans, </a:t>
            </a:r>
            <a:r>
              <a:rPr lang="it-IT" sz="2000" dirty="0">
                <a:latin typeface="Calibri" panose="020F0502020204030204" pitchFamily="34" charset="0"/>
                <a:ea typeface="Calibri" panose="020F0502020204030204" pitchFamily="34" charset="0"/>
                <a:cs typeface="Times New Roman" panose="02020603050405020304" pitchFamily="18" charset="0"/>
              </a:rPr>
              <a:t>M.B. </a:t>
            </a:r>
            <a:r>
              <a:rPr lang="it-IT" sz="2000" dirty="0" smtClean="0">
                <a:latin typeface="Calibri" panose="020F0502020204030204" pitchFamily="34" charset="0"/>
                <a:ea typeface="Calibri" panose="020F0502020204030204" pitchFamily="34" charset="0"/>
                <a:cs typeface="Times New Roman" panose="02020603050405020304" pitchFamily="18" charset="0"/>
              </a:rPr>
              <a:t>Gerber, </a:t>
            </a:r>
            <a:r>
              <a:rPr lang="it-IT" sz="2000" dirty="0">
                <a:latin typeface="Calibri" panose="020F0502020204030204" pitchFamily="34" charset="0"/>
                <a:ea typeface="Calibri" panose="020F0502020204030204" pitchFamily="34" charset="0"/>
                <a:cs typeface="Times New Roman" panose="02020603050405020304" pitchFamily="18" charset="0"/>
              </a:rPr>
              <a:t>H. </a:t>
            </a:r>
            <a:r>
              <a:rPr lang="it-IT" sz="2000" dirty="0" smtClean="0">
                <a:latin typeface="Calibri" panose="020F0502020204030204" pitchFamily="34" charset="0"/>
                <a:ea typeface="Calibri" panose="020F0502020204030204" pitchFamily="34" charset="0"/>
                <a:cs typeface="Times New Roman" panose="02020603050405020304" pitchFamily="18" charset="0"/>
              </a:rPr>
              <a:t>Polinder, </a:t>
            </a:r>
            <a:r>
              <a:rPr lang="it-IT" sz="2000" dirty="0">
                <a:latin typeface="Calibri" panose="020F0502020204030204" pitchFamily="34" charset="0"/>
                <a:ea typeface="Calibri" panose="020F0502020204030204" pitchFamily="34" charset="0"/>
                <a:cs typeface="Times New Roman" panose="02020603050405020304" pitchFamily="18" charset="0"/>
              </a:rPr>
              <a:t>S.W.H. de </a:t>
            </a:r>
            <a:r>
              <a:rPr lang="it-IT" sz="2000" dirty="0" smtClean="0">
                <a:latin typeface="Calibri" panose="020F0502020204030204" pitchFamily="34" charset="0"/>
                <a:ea typeface="Calibri" panose="020F0502020204030204" pitchFamily="34" charset="0"/>
                <a:cs typeface="Times New Roman" panose="02020603050405020304" pitchFamily="18" charset="0"/>
              </a:rPr>
              <a:t>Haan, </a:t>
            </a:r>
            <a:r>
              <a:rPr lang="it-IT" sz="2000" dirty="0">
                <a:latin typeface="Calibri" panose="020F0502020204030204" pitchFamily="34" charset="0"/>
                <a:ea typeface="Calibri" panose="020F0502020204030204" pitchFamily="34" charset="0"/>
                <a:cs typeface="Times New Roman" panose="02020603050405020304" pitchFamily="18" charset="0"/>
              </a:rPr>
              <a:t>J.A. </a:t>
            </a:r>
            <a:r>
              <a:rPr lang="it-IT" sz="2000" dirty="0" smtClean="0">
                <a:latin typeface="Calibri" panose="020F0502020204030204" pitchFamily="34" charset="0"/>
                <a:ea typeface="Calibri" panose="020F0502020204030204" pitchFamily="34" charset="0"/>
                <a:cs typeface="Times New Roman" panose="02020603050405020304" pitchFamily="18" charset="0"/>
              </a:rPr>
              <a:t>Ferreira, </a:t>
            </a:r>
            <a:r>
              <a:rPr lang="it-IT" sz="2000" dirty="0">
                <a:latin typeface="Calibri" panose="020F0502020204030204" pitchFamily="34" charset="0"/>
                <a:ea typeface="Calibri" panose="020F0502020204030204" pitchFamily="34" charset="0"/>
                <a:cs typeface="Times New Roman" panose="02020603050405020304" pitchFamily="18" charset="0"/>
              </a:rPr>
              <a:t>D. </a:t>
            </a:r>
            <a:r>
              <a:rPr lang="it-IT" sz="2000" dirty="0" smtClean="0">
                <a:latin typeface="Calibri" panose="020F0502020204030204" pitchFamily="34" charset="0"/>
                <a:ea typeface="Calibri" panose="020F0502020204030204" pitchFamily="34" charset="0"/>
                <a:cs typeface="Times New Roman" panose="02020603050405020304" pitchFamily="18" charset="0"/>
              </a:rPr>
              <a:t>Clarenbach</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2008</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50kW Integrated Fault Tolerant Permanent Magnet Machine and Motor Drive</a:t>
            </a:r>
          </a:p>
        </p:txBody>
      </p:sp>
      <p:sp>
        <p:nvSpPr>
          <p:cNvPr id="2" name="Rectangle 1"/>
          <p:cNvSpPr/>
          <p:nvPr/>
        </p:nvSpPr>
        <p:spPr>
          <a:xfrm>
            <a:off x="109155" y="1860822"/>
            <a:ext cx="8963900" cy="19845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An overall goal of 2kW/kg is set for system power density</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 50kW, 6 phase, 8 pole permanent magnet machine is presented with a </a:t>
            </a:r>
            <a:r>
              <a:rPr lang="en-US" dirty="0" smtClean="0">
                <a:latin typeface="Calibri" panose="020F0502020204030204" pitchFamily="34" charset="0"/>
                <a:ea typeface="Calibri" panose="020F0502020204030204" pitchFamily="34" charset="0"/>
                <a:cs typeface="Times New Roman" panose="02020603050405020304" pitchFamily="18" charset="0"/>
              </a:rPr>
              <a:t>speed </a:t>
            </a:r>
            <a:r>
              <a:rPr lang="en-US" dirty="0">
                <a:latin typeface="Calibri" panose="020F0502020204030204" pitchFamily="34" charset="0"/>
                <a:ea typeface="Calibri" panose="020F0502020204030204" pitchFamily="34" charset="0"/>
                <a:cs typeface="Times New Roman" panose="02020603050405020304" pitchFamily="18" charset="0"/>
              </a:rPr>
              <a:t>of 50krpm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+/-270VDC bus, as utilized in current and future new aircraft</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single electrical fault may cause the system as a whole to stop functioning”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(mostly thermal)</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233042"/>
            <a:ext cx="2490952" cy="1828822"/>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7793" y="3845340"/>
            <a:ext cx="3137338" cy="2413570"/>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9724" y="3486303"/>
            <a:ext cx="3003329" cy="3322300"/>
          </a:xfrm>
          <a:prstGeom prst="rect">
            <a:avLst/>
          </a:prstGeom>
          <a:noFill/>
          <a:ln>
            <a:noFill/>
          </a:ln>
        </p:spPr>
      </p:pic>
    </p:spTree>
    <p:extLst>
      <p:ext uri="{BB962C8B-B14F-4D97-AF65-F5344CB8AC3E}">
        <p14:creationId xmlns:p14="http://schemas.microsoft.com/office/powerpoint/2010/main" val="3286315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8963899"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J.J. </a:t>
            </a:r>
            <a:r>
              <a:rPr lang="it-IT" sz="2000" dirty="0" smtClean="0">
                <a:latin typeface="Calibri" panose="020F0502020204030204" pitchFamily="34" charset="0"/>
                <a:ea typeface="Calibri" panose="020F0502020204030204" pitchFamily="34" charset="0"/>
                <a:cs typeface="Times New Roman" panose="02020603050405020304" pitchFamily="18" charset="0"/>
              </a:rPr>
              <a:t>Wolmarans, </a:t>
            </a:r>
            <a:r>
              <a:rPr lang="it-IT" sz="2000" dirty="0">
                <a:latin typeface="Calibri" panose="020F0502020204030204" pitchFamily="34" charset="0"/>
                <a:ea typeface="Calibri" panose="020F0502020204030204" pitchFamily="34" charset="0"/>
                <a:cs typeface="Times New Roman" panose="02020603050405020304" pitchFamily="18" charset="0"/>
              </a:rPr>
              <a:t>M.B. </a:t>
            </a:r>
            <a:r>
              <a:rPr lang="it-IT" sz="2000" dirty="0" smtClean="0">
                <a:latin typeface="Calibri" panose="020F0502020204030204" pitchFamily="34" charset="0"/>
                <a:ea typeface="Calibri" panose="020F0502020204030204" pitchFamily="34" charset="0"/>
                <a:cs typeface="Times New Roman" panose="02020603050405020304" pitchFamily="18" charset="0"/>
              </a:rPr>
              <a:t>Gerber, </a:t>
            </a:r>
            <a:r>
              <a:rPr lang="it-IT" sz="2000" dirty="0">
                <a:latin typeface="Calibri" panose="020F0502020204030204" pitchFamily="34" charset="0"/>
                <a:ea typeface="Calibri" panose="020F0502020204030204" pitchFamily="34" charset="0"/>
                <a:cs typeface="Times New Roman" panose="02020603050405020304" pitchFamily="18" charset="0"/>
              </a:rPr>
              <a:t>H. </a:t>
            </a:r>
            <a:r>
              <a:rPr lang="it-IT" sz="2000" dirty="0" smtClean="0">
                <a:latin typeface="Calibri" panose="020F0502020204030204" pitchFamily="34" charset="0"/>
                <a:ea typeface="Calibri" panose="020F0502020204030204" pitchFamily="34" charset="0"/>
                <a:cs typeface="Times New Roman" panose="02020603050405020304" pitchFamily="18" charset="0"/>
              </a:rPr>
              <a:t>Polinder, </a:t>
            </a:r>
            <a:r>
              <a:rPr lang="it-IT" sz="2000" dirty="0">
                <a:latin typeface="Calibri" panose="020F0502020204030204" pitchFamily="34" charset="0"/>
                <a:ea typeface="Calibri" panose="020F0502020204030204" pitchFamily="34" charset="0"/>
                <a:cs typeface="Times New Roman" panose="02020603050405020304" pitchFamily="18" charset="0"/>
              </a:rPr>
              <a:t>S.W.H. de </a:t>
            </a:r>
            <a:r>
              <a:rPr lang="it-IT" sz="2000" dirty="0" smtClean="0">
                <a:latin typeface="Calibri" panose="020F0502020204030204" pitchFamily="34" charset="0"/>
                <a:ea typeface="Calibri" panose="020F0502020204030204" pitchFamily="34" charset="0"/>
                <a:cs typeface="Times New Roman" panose="02020603050405020304" pitchFamily="18" charset="0"/>
              </a:rPr>
              <a:t>Haan, </a:t>
            </a:r>
            <a:r>
              <a:rPr lang="it-IT" sz="2000" dirty="0">
                <a:latin typeface="Calibri" panose="020F0502020204030204" pitchFamily="34" charset="0"/>
                <a:ea typeface="Calibri" panose="020F0502020204030204" pitchFamily="34" charset="0"/>
                <a:cs typeface="Times New Roman" panose="02020603050405020304" pitchFamily="18" charset="0"/>
              </a:rPr>
              <a:t>J.A. </a:t>
            </a:r>
            <a:r>
              <a:rPr lang="it-IT" sz="2000" dirty="0" smtClean="0">
                <a:latin typeface="Calibri" panose="020F0502020204030204" pitchFamily="34" charset="0"/>
                <a:ea typeface="Calibri" panose="020F0502020204030204" pitchFamily="34" charset="0"/>
                <a:cs typeface="Times New Roman" panose="02020603050405020304" pitchFamily="18" charset="0"/>
              </a:rPr>
              <a:t>Ferreira, </a:t>
            </a:r>
            <a:r>
              <a:rPr lang="it-IT" sz="2000" dirty="0">
                <a:latin typeface="Calibri" panose="020F0502020204030204" pitchFamily="34" charset="0"/>
                <a:ea typeface="Calibri" panose="020F0502020204030204" pitchFamily="34" charset="0"/>
                <a:cs typeface="Times New Roman" panose="02020603050405020304" pitchFamily="18" charset="0"/>
              </a:rPr>
              <a:t>D. </a:t>
            </a:r>
            <a:r>
              <a:rPr lang="it-IT" sz="2000" dirty="0" smtClean="0">
                <a:latin typeface="Calibri" panose="020F0502020204030204" pitchFamily="34" charset="0"/>
                <a:ea typeface="Calibri" panose="020F0502020204030204" pitchFamily="34" charset="0"/>
                <a:cs typeface="Times New Roman" panose="02020603050405020304" pitchFamily="18" charset="0"/>
              </a:rPr>
              <a:t>Clarenbach</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2008</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50kW Integrated Fault Tolerant Permanent Magnet Machine and Motor Drive</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3066" y="1961031"/>
            <a:ext cx="5172967" cy="2327189"/>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7168" y="4209393"/>
            <a:ext cx="5724762" cy="2758211"/>
          </a:xfrm>
          <a:prstGeom prst="rect">
            <a:avLst/>
          </a:prstGeom>
          <a:noFill/>
          <a:ln>
            <a:noFill/>
          </a:ln>
        </p:spPr>
      </p:pic>
    </p:spTree>
    <p:extLst>
      <p:ext uri="{BB962C8B-B14F-4D97-AF65-F5344CB8AC3E}">
        <p14:creationId xmlns:p14="http://schemas.microsoft.com/office/powerpoint/2010/main" val="2339652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2910479"/>
            <a:ext cx="8207829" cy="1323439"/>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Early Years</a:t>
            </a:r>
          </a:p>
          <a:p>
            <a:pPr algn="ctr"/>
            <a:r>
              <a:rPr lang="en-US" sz="4000" b="1" dirty="0" smtClean="0">
                <a:solidFill>
                  <a:schemeClr val="accent1">
                    <a:lumMod val="50000"/>
                  </a:schemeClr>
                </a:solidFill>
                <a:cs typeface="Arial" panose="020B0604020202020204" pitchFamily="34" charset="0"/>
              </a:rPr>
              <a:t>2002 - 2009</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12927843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P W Wheeler, J C Clare, L Empringham, Bradley, S Pickering, D Lampard, K J, M </a:t>
            </a:r>
            <a:r>
              <a:rPr lang="it-IT" sz="2000" dirty="0" smtClean="0">
                <a:latin typeface="Calibri" panose="020F0502020204030204" pitchFamily="34" charset="0"/>
                <a:ea typeface="Calibri" panose="020F0502020204030204" pitchFamily="34" charset="0"/>
                <a:cs typeface="Times New Roman" panose="02020603050405020304" pitchFamily="18" charset="0"/>
              </a:rPr>
              <a:t>Apap</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Fully Integrated 30kW Motor Drive Using Matrix Converter Technology</a:t>
            </a:r>
          </a:p>
        </p:txBody>
      </p:sp>
      <p:sp>
        <p:nvSpPr>
          <p:cNvPr id="2" name="Rectangle 1"/>
          <p:cNvSpPr/>
          <p:nvPr/>
        </p:nvSpPr>
        <p:spPr>
          <a:xfrm>
            <a:off x="109154" y="1938591"/>
            <a:ext cx="9034845" cy="1507529"/>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Targeted at pump and fan applications, induction motor</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Fully tested and evaluated demonstrations of the power converter and the cooling arrangements</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30 kW prototype, power electronics housed in a re-designed End Plate, IGBT based</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415 Volt, 50 Hz supply. </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70" y="3791605"/>
            <a:ext cx="3132739" cy="2443655"/>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8768" y="3791606"/>
            <a:ext cx="3237735" cy="2443655"/>
          </a:xfrm>
          <a:prstGeom prst="rect">
            <a:avLst/>
          </a:prstGeom>
          <a:noFill/>
          <a:ln>
            <a:noFill/>
          </a:ln>
        </p:spPr>
      </p:pic>
    </p:spTree>
    <p:extLst>
      <p:ext uri="{BB962C8B-B14F-4D97-AF65-F5344CB8AC3E}">
        <p14:creationId xmlns:p14="http://schemas.microsoft.com/office/powerpoint/2010/main" val="4248562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P W Wheeler, J C Clare, L Empringham, Bradley, S Pickering, D Lampard, K J, M </a:t>
            </a:r>
            <a:r>
              <a:rPr lang="it-IT" sz="2000" dirty="0" smtClean="0">
                <a:latin typeface="Calibri" panose="020F0502020204030204" pitchFamily="34" charset="0"/>
                <a:ea typeface="Calibri" panose="020F0502020204030204" pitchFamily="34" charset="0"/>
                <a:cs typeface="Times New Roman" panose="02020603050405020304" pitchFamily="18" charset="0"/>
              </a:rPr>
              <a:t>Apap</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Fully Integrated 30kW Motor Drive Using Matrix Converter Technology</a:t>
            </a:r>
          </a:p>
        </p:txBody>
      </p:sp>
      <p:pic>
        <p:nvPicPr>
          <p:cNvPr id="10" name="Picture 9"/>
          <p:cNvPicPr/>
          <p:nvPr/>
        </p:nvPicPr>
        <p:blipFill rotWithShape="1">
          <a:blip r:embed="rId3" cstate="print">
            <a:extLst>
              <a:ext uri="{28A0092B-C50C-407E-A947-70E740481C1C}">
                <a14:useLocalDpi xmlns:a14="http://schemas.microsoft.com/office/drawing/2010/main" val="0"/>
              </a:ext>
            </a:extLst>
          </a:blip>
          <a:srcRect b="15945"/>
          <a:stretch/>
        </p:blipFill>
        <p:spPr bwMode="auto">
          <a:xfrm>
            <a:off x="-1" y="3148363"/>
            <a:ext cx="9144000" cy="24956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4747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Stephen Pickering1, Frederic Thovex1, Patrick Wheeler2, Keith </a:t>
            </a:r>
            <a:r>
              <a:rPr lang="en-US" sz="2000" dirty="0" smtClean="0">
                <a:latin typeface="Calibri" panose="020F0502020204030204" pitchFamily="34" charset="0"/>
                <a:ea typeface="Calibri" panose="020F0502020204030204" pitchFamily="34" charset="0"/>
                <a:cs typeface="Times New Roman" panose="02020603050405020304" pitchFamily="18" charset="0"/>
              </a:rPr>
              <a:t>Bradley2</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6</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Thermal Design of an Integrated Motor Drive</a:t>
            </a:r>
          </a:p>
        </p:txBody>
      </p:sp>
      <p:sp>
        <p:nvSpPr>
          <p:cNvPr id="4" name="Rectangle 3"/>
          <p:cNvSpPr/>
          <p:nvPr/>
        </p:nvSpPr>
        <p:spPr>
          <a:xfrm>
            <a:off x="109154" y="1889593"/>
            <a:ext cx="9034846" cy="148297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Computational fluid dynamics (CFD) was used to model the ventilation and heat transfer from the new end cover and to develop improved fan geometries</a:t>
            </a:r>
            <a:r>
              <a:rPr lang="en-US" b="1" dirty="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30 kW, 4 pole induction motor, matrix </a:t>
            </a:r>
            <a:r>
              <a:rPr lang="en-US" dirty="0" smtClean="0">
                <a:latin typeface="Calibri" panose="020F0502020204030204" pitchFamily="34" charset="0"/>
                <a:ea typeface="Calibri" panose="020F0502020204030204" pitchFamily="34" charset="0"/>
                <a:cs typeface="Times New Roman" panose="02020603050405020304" pitchFamily="18" charset="0"/>
              </a:rPr>
              <a:t>converter.</a:t>
            </a:r>
          </a:p>
          <a:p>
            <a:pPr marL="285750" indent="-285750">
              <a:lnSpc>
                <a:spcPct val="107000"/>
              </a:lnSpc>
              <a:spcAft>
                <a:spcPts val="800"/>
              </a:spcAft>
              <a:buFont typeface="Arial" panose="020B0604020202020204" pitchFamily="34" charset="0"/>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makalenin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smtClean="0">
                <a:latin typeface="Calibri" panose="020F0502020204030204" pitchFamily="34" charset="0"/>
                <a:ea typeface="Calibri" panose="020F0502020204030204" pitchFamily="34" charset="0"/>
                <a:cs typeface="Times New Roman" panose="02020603050405020304" pitchFamily="18" charset="0"/>
              </a:rPr>
              <a:t>termali</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09154" y="3463351"/>
            <a:ext cx="4331097" cy="2078228"/>
          </a:xfrm>
          <a:prstGeom prst="rect">
            <a:avLst/>
          </a:prstGeom>
        </p:spPr>
      </p:pic>
      <p:pic>
        <p:nvPicPr>
          <p:cNvPr id="6" name="Picture 5"/>
          <p:cNvPicPr>
            <a:picLocks noChangeAspect="1"/>
          </p:cNvPicPr>
          <p:nvPr/>
        </p:nvPicPr>
        <p:blipFill>
          <a:blip r:embed="rId4"/>
          <a:stretch>
            <a:fillRect/>
          </a:stretch>
        </p:blipFill>
        <p:spPr>
          <a:xfrm>
            <a:off x="4538147" y="3563008"/>
            <a:ext cx="2265232" cy="2164146"/>
          </a:xfrm>
          <a:prstGeom prst="rect">
            <a:avLst/>
          </a:prstGeom>
        </p:spPr>
      </p:pic>
      <p:pic>
        <p:nvPicPr>
          <p:cNvPr id="7" name="Picture 6"/>
          <p:cNvPicPr>
            <a:picLocks noChangeAspect="1"/>
          </p:cNvPicPr>
          <p:nvPr/>
        </p:nvPicPr>
        <p:blipFill>
          <a:blip r:embed="rId5"/>
          <a:stretch>
            <a:fillRect/>
          </a:stretch>
        </p:blipFill>
        <p:spPr>
          <a:xfrm>
            <a:off x="6803379" y="3563008"/>
            <a:ext cx="2340621" cy="2164145"/>
          </a:xfrm>
          <a:prstGeom prst="rect">
            <a:avLst/>
          </a:prstGeom>
        </p:spPr>
      </p:pic>
    </p:spTree>
    <p:extLst>
      <p:ext uri="{BB962C8B-B14F-4D97-AF65-F5344CB8AC3E}">
        <p14:creationId xmlns:p14="http://schemas.microsoft.com/office/powerpoint/2010/main" val="2289715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Concordia University, Montreal </a:t>
            </a:r>
            <a:r>
              <a:rPr lang="en-US" sz="2800" b="1" dirty="0" smtClean="0">
                <a:solidFill>
                  <a:schemeClr val="accent1">
                    <a:lumMod val="50000"/>
                  </a:schemeClr>
                </a:solidFill>
                <a:cs typeface="Arial" panose="020B0604020202020204" pitchFamily="34" charset="0"/>
              </a:rPr>
              <a:t>- Boston </a:t>
            </a:r>
            <a:r>
              <a:rPr lang="en-US" sz="2800" b="1" dirty="0">
                <a:solidFill>
                  <a:schemeClr val="accent1">
                    <a:lumMod val="50000"/>
                  </a:schemeClr>
                </a:solidFill>
                <a:cs typeface="Arial" panose="020B0604020202020204" pitchFamily="34" charset="0"/>
              </a:rPr>
              <a:t>Dynamics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Farhad</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Aghili</a:t>
            </a:r>
            <a:r>
              <a:rPr lang="en-US" sz="2000" dirty="0">
                <a:latin typeface="Calibri" panose="020F0502020204030204" pitchFamily="34" charset="0"/>
                <a:ea typeface="Calibri" panose="020F0502020204030204" pitchFamily="34" charset="0"/>
                <a:cs typeface="Times New Roman" panose="02020603050405020304" pitchFamily="18" charset="0"/>
              </a:rPr>
              <a:t>, John M. </a:t>
            </a:r>
            <a:r>
              <a:rPr lang="en-US" sz="2000" dirty="0" err="1">
                <a:latin typeface="Calibri" panose="020F0502020204030204" pitchFamily="34" charset="0"/>
                <a:ea typeface="Calibri" panose="020F0502020204030204" pitchFamily="34" charset="0"/>
                <a:cs typeface="Times New Roman" panose="02020603050405020304" pitchFamily="18" charset="0"/>
              </a:rPr>
              <a:t>Hollerbach</a:t>
            </a:r>
            <a:r>
              <a:rPr lang="en-US" sz="2000" dirty="0">
                <a:latin typeface="Calibri" panose="020F0502020204030204" pitchFamily="34" charset="0"/>
                <a:ea typeface="Calibri" panose="020F0502020204030204" pitchFamily="34" charset="0"/>
                <a:cs typeface="Times New Roman" panose="02020603050405020304" pitchFamily="18" charset="0"/>
              </a:rPr>
              <a:t>, and Martin </a:t>
            </a:r>
            <a:r>
              <a:rPr lang="en-US" sz="2000" dirty="0" smtClean="0">
                <a:latin typeface="Calibri" panose="020F0502020204030204" pitchFamily="34" charset="0"/>
                <a:ea typeface="Calibri" panose="020F0502020204030204" pitchFamily="34" charset="0"/>
                <a:cs typeface="Times New Roman" panose="02020603050405020304" pitchFamily="18" charset="0"/>
              </a:rPr>
              <a:t>Buehler</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7</a:t>
            </a:r>
            <a:r>
              <a:rPr lang="tr-TR" sz="20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Modular and High-Precision Motion Control System with an Integrated Motor</a:t>
            </a:r>
          </a:p>
        </p:txBody>
      </p:sp>
      <p:sp>
        <p:nvSpPr>
          <p:cNvPr id="4" name="Rectangle 3"/>
          <p:cNvSpPr/>
          <p:nvPr/>
        </p:nvSpPr>
        <p:spPr>
          <a:xfrm>
            <a:off x="109154" y="1889593"/>
            <a:ext cx="9034846" cy="146982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direct-drive </a:t>
            </a:r>
            <a:r>
              <a:rPr lang="en-US" dirty="0" smtClean="0">
                <a:latin typeface="Calibri" panose="020F0502020204030204" pitchFamily="34" charset="0"/>
                <a:ea typeface="Calibri" panose="020F0502020204030204" pitchFamily="34" charset="0"/>
                <a:cs typeface="Times New Roman" panose="02020603050405020304" pitchFamily="18" charset="0"/>
              </a:rPr>
              <a:t>joint</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H</a:t>
            </a:r>
            <a:r>
              <a:rPr lang="en-US" dirty="0" smtClean="0">
                <a:latin typeface="Calibri" panose="020F0502020204030204" pitchFamily="34" charset="0"/>
                <a:ea typeface="Calibri" panose="020F0502020204030204" pitchFamily="34" charset="0"/>
                <a:cs typeface="Times New Roman" panose="02020603050405020304" pitchFamily="18" charset="0"/>
              </a:rPr>
              <a:t>igh-precision </a:t>
            </a:r>
            <a:r>
              <a:rPr lang="en-US" dirty="0">
                <a:latin typeface="Calibri" panose="020F0502020204030204" pitchFamily="34" charset="0"/>
                <a:ea typeface="Calibri" panose="020F0502020204030204" pitchFamily="34" charset="0"/>
                <a:cs typeface="Times New Roman" panose="02020603050405020304" pitchFamily="18" charset="0"/>
              </a:rPr>
              <a:t>motion control</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joint integrates a </a:t>
            </a:r>
            <a:r>
              <a:rPr lang="en-US" dirty="0" smtClean="0">
                <a:latin typeface="Calibri" panose="020F0502020204030204" pitchFamily="34" charset="0"/>
                <a:ea typeface="Calibri" panose="020F0502020204030204" pitchFamily="34" charset="0"/>
                <a:cs typeface="Times New Roman" panose="02020603050405020304" pitchFamily="18" charset="0"/>
              </a:rPr>
              <a:t>direct-drive </a:t>
            </a:r>
            <a:r>
              <a:rPr lang="en-US" dirty="0">
                <a:latin typeface="Calibri" panose="020F0502020204030204" pitchFamily="34" charset="0"/>
                <a:ea typeface="Calibri" panose="020F0502020204030204" pitchFamily="34" charset="0"/>
                <a:cs typeface="Times New Roman" panose="02020603050405020304" pitchFamily="18" charset="0"/>
              </a:rPr>
              <a:t>synchronous motor with axial air gap, a torque sensor, and a high-resolution position sensor.</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415" y="3641836"/>
            <a:ext cx="6556321" cy="2949016"/>
          </a:xfrm>
          <a:prstGeom prst="rect">
            <a:avLst/>
          </a:prstGeom>
          <a:noFill/>
          <a:ln>
            <a:noFill/>
          </a:ln>
        </p:spPr>
      </p:pic>
    </p:spTree>
    <p:extLst>
      <p:ext uri="{BB962C8B-B14F-4D97-AF65-F5344CB8AC3E}">
        <p14:creationId xmlns:p14="http://schemas.microsoft.com/office/powerpoint/2010/main" val="3439421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Swinburne University of </a:t>
            </a:r>
            <a:r>
              <a:rPr lang="en-US" sz="2800" b="1" dirty="0" smtClean="0">
                <a:solidFill>
                  <a:schemeClr val="accent1">
                    <a:lumMod val="50000"/>
                  </a:schemeClr>
                </a:solidFill>
                <a:cs typeface="Arial" panose="020B0604020202020204" pitchFamily="34" charset="0"/>
              </a:rPr>
              <a:t>Technology, Australia</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Mehran </a:t>
            </a:r>
            <a:r>
              <a:rPr lang="en-US" sz="2000" dirty="0" err="1">
                <a:latin typeface="Calibri" panose="020F0502020204030204" pitchFamily="34" charset="0"/>
                <a:ea typeface="Calibri" panose="020F0502020204030204" pitchFamily="34" charset="0"/>
                <a:cs typeface="Times New Roman" panose="02020603050405020304" pitchFamily="18" charset="0"/>
              </a:rPr>
              <a:t>Ektesabi</a:t>
            </a:r>
            <a:r>
              <a:rPr lang="en-US" sz="2000" dirty="0">
                <a:latin typeface="Calibri" panose="020F0502020204030204" pitchFamily="34" charset="0"/>
                <a:ea typeface="Calibri" panose="020F0502020204030204" pitchFamily="34" charset="0"/>
                <a:cs typeface="Times New Roman" panose="02020603050405020304" pitchFamily="18" charset="0"/>
              </a:rPr>
              <a:t> and </a:t>
            </a:r>
            <a:r>
              <a:rPr lang="en-US" sz="2000" dirty="0" err="1">
                <a:latin typeface="Calibri" panose="020F0502020204030204" pitchFamily="34" charset="0"/>
                <a:ea typeface="Calibri" panose="020F0502020204030204" pitchFamily="34" charset="0"/>
                <a:cs typeface="Times New Roman" panose="02020603050405020304" pitchFamily="18" charset="0"/>
              </a:rPr>
              <a:t>Hasib</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Felic</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7</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Controlling Heat, Vibration and EMI in an Integral Motor</a:t>
            </a:r>
          </a:p>
        </p:txBody>
      </p:sp>
      <p:sp>
        <p:nvSpPr>
          <p:cNvPr id="4" name="Rectangle 3"/>
          <p:cNvSpPr/>
          <p:nvPr/>
        </p:nvSpPr>
        <p:spPr>
          <a:xfrm>
            <a:off x="109154" y="1889593"/>
            <a:ext cx="9034846" cy="148297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modularization, induction </a:t>
            </a:r>
            <a:r>
              <a:rPr lang="en-US" dirty="0">
                <a:latin typeface="Calibri" panose="020F0502020204030204" pitchFamily="34" charset="0"/>
                <a:ea typeface="Calibri" panose="020F0502020204030204" pitchFamily="34" charset="0"/>
                <a:cs typeface="Times New Roman" panose="02020603050405020304" pitchFamily="18" charset="0"/>
              </a:rPr>
              <a:t>motor, experimental verification</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proposed </a:t>
            </a:r>
            <a:r>
              <a:rPr lang="en-US" dirty="0" smtClean="0">
                <a:latin typeface="Calibri" panose="020F0502020204030204" pitchFamily="34" charset="0"/>
                <a:ea typeface="Calibri" panose="020F0502020204030204" pitchFamily="34" charset="0"/>
                <a:cs typeface="Times New Roman" panose="02020603050405020304" pitchFamily="18" charset="0"/>
              </a:rPr>
              <a:t>motor </a:t>
            </a:r>
            <a:r>
              <a:rPr lang="en-US" dirty="0">
                <a:latin typeface="Calibri" panose="020F0502020204030204" pitchFamily="34" charset="0"/>
                <a:ea typeface="Calibri" panose="020F0502020204030204" pitchFamily="34" charset="0"/>
                <a:cs typeface="Times New Roman" panose="02020603050405020304" pitchFamily="18" charset="0"/>
              </a:rPr>
              <a:t>is the first truly integrated motor-drive unit with a design which </a:t>
            </a:r>
            <a:r>
              <a:rPr lang="en-US" dirty="0" smtClean="0">
                <a:latin typeface="Calibri" panose="020F0502020204030204" pitchFamily="34" charset="0"/>
                <a:ea typeface="Calibri" panose="020F0502020204030204" pitchFamily="34" charset="0"/>
                <a:cs typeface="Times New Roman" panose="02020603050405020304" pitchFamily="18" charset="0"/>
              </a:rPr>
              <a:t>overcomes heat</a:t>
            </a:r>
            <a:r>
              <a:rPr lang="en-US" dirty="0">
                <a:latin typeface="Calibri" panose="020F0502020204030204" pitchFamily="34" charset="0"/>
                <a:ea typeface="Calibri" panose="020F0502020204030204" pitchFamily="34" charset="0"/>
                <a:cs typeface="Times New Roman" panose="02020603050405020304" pitchFamily="18" charset="0"/>
              </a:rPr>
              <a:t>, vibration and </a:t>
            </a:r>
            <a:r>
              <a:rPr lang="en-US" dirty="0" smtClean="0">
                <a:latin typeface="Calibri" panose="020F0502020204030204" pitchFamily="34" charset="0"/>
                <a:ea typeface="Calibri" panose="020F0502020204030204" pitchFamily="34" charset="0"/>
                <a:cs typeface="Times New Roman" panose="02020603050405020304" pitchFamily="18" charset="0"/>
              </a:rPr>
              <a:t>EMI which </a:t>
            </a:r>
            <a:r>
              <a:rPr lang="en-US" dirty="0">
                <a:latin typeface="Calibri" panose="020F0502020204030204" pitchFamily="34" charset="0"/>
                <a:ea typeface="Calibri" panose="020F0502020204030204" pitchFamily="34" charset="0"/>
                <a:cs typeface="Times New Roman" panose="02020603050405020304" pitchFamily="18" charset="0"/>
              </a:rPr>
              <a:t>are damaging to sensitive electronics. </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EMI results are given, passed the tests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120" y="3372563"/>
            <a:ext cx="2743201" cy="1948312"/>
          </a:xfrm>
          <a:prstGeom prst="rect">
            <a:avLst/>
          </a:prstGeom>
          <a:noFill/>
          <a:ln>
            <a:noFill/>
          </a:ln>
        </p:spPr>
      </p:pic>
      <p:pic>
        <p:nvPicPr>
          <p:cNvPr id="7" name="Picture 6"/>
          <p:cNvPicPr/>
          <p:nvPr/>
        </p:nvPicPr>
        <p:blipFill rotWithShape="1">
          <a:blip r:embed="rId4">
            <a:extLst>
              <a:ext uri="{28A0092B-C50C-407E-A947-70E740481C1C}">
                <a14:useLocalDpi xmlns:a14="http://schemas.microsoft.com/office/drawing/2010/main" val="0"/>
              </a:ext>
            </a:extLst>
          </a:blip>
          <a:srcRect b="25409"/>
          <a:stretch/>
        </p:blipFill>
        <p:spPr bwMode="auto">
          <a:xfrm>
            <a:off x="673045" y="5320875"/>
            <a:ext cx="2437524" cy="1594386"/>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7241" y="3689131"/>
            <a:ext cx="4556235" cy="2624959"/>
          </a:xfrm>
          <a:prstGeom prst="rect">
            <a:avLst/>
          </a:prstGeom>
          <a:noFill/>
          <a:ln>
            <a:noFill/>
          </a:ln>
        </p:spPr>
      </p:pic>
    </p:spTree>
    <p:extLst>
      <p:ext uri="{BB962C8B-B14F-4D97-AF65-F5344CB8AC3E}">
        <p14:creationId xmlns:p14="http://schemas.microsoft.com/office/powerpoint/2010/main" val="288951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2500574"/>
            <a:ext cx="8207829" cy="707886"/>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2010 – 2015</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1486852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2415" y="34706"/>
            <a:ext cx="9080938" cy="954107"/>
          </a:xfrm>
          <a:prstGeom prst="rect">
            <a:avLst/>
          </a:prstGeom>
        </p:spPr>
        <p:txBody>
          <a:bodyPr wrap="square">
            <a:spAutoFit/>
          </a:bodyPr>
          <a:lstStyle/>
          <a:p>
            <a:pPr algn="ctr"/>
            <a:r>
              <a:rPr lang="en-US" sz="2800" b="1" dirty="0" err="1" smtClean="0">
                <a:solidFill>
                  <a:schemeClr val="accent1">
                    <a:lumMod val="50000"/>
                  </a:schemeClr>
                </a:solidFill>
                <a:cs typeface="Arial" panose="020B0604020202020204" pitchFamily="34" charset="0"/>
              </a:rPr>
              <a:t>Fraunhofer</a:t>
            </a:r>
            <a:r>
              <a:rPr lang="en-US" sz="2800" b="1" dirty="0" smtClean="0">
                <a:solidFill>
                  <a:schemeClr val="accent1">
                    <a:lumMod val="50000"/>
                  </a:schemeClr>
                </a:solidFill>
                <a:cs typeface="Arial" panose="020B0604020202020204" pitchFamily="34" charset="0"/>
              </a:rPr>
              <a:t> </a:t>
            </a:r>
            <a:r>
              <a:rPr lang="en-US" sz="2800" b="1" dirty="0">
                <a:solidFill>
                  <a:schemeClr val="accent1">
                    <a:lumMod val="50000"/>
                  </a:schemeClr>
                </a:solidFill>
                <a:cs typeface="Arial" panose="020B0604020202020204" pitchFamily="34" charset="0"/>
              </a:rPr>
              <a:t>Institute of Integrated Systems and Device Technology, </a:t>
            </a:r>
            <a:r>
              <a:rPr lang="en-US" sz="2800" b="1" dirty="0" smtClean="0">
                <a:solidFill>
                  <a:schemeClr val="accent1">
                    <a:lumMod val="50000"/>
                  </a:schemeClr>
                </a:solidFill>
                <a:cs typeface="Arial" panose="020B0604020202020204" pitchFamily="34" charset="0"/>
              </a:rPr>
              <a:t>Erlangen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853567"/>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März, Andreas Schletz, Bernd Eckardt, Sven Egelkraut, Hubert </a:t>
            </a:r>
            <a:r>
              <a:rPr lang="tr-TR" sz="2000" dirty="0" smtClean="0">
                <a:latin typeface="Calibri" panose="020F0502020204030204" pitchFamily="34" charset="0"/>
                <a:ea typeface="Calibri" panose="020F0502020204030204" pitchFamily="34" charset="0"/>
                <a:cs typeface="Times New Roman" panose="02020603050405020304" pitchFamily="18" charset="0"/>
              </a:rPr>
              <a:t>Rauh</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0</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Power Electronics System Integration for Electric and Hybrid Vehicles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02340"/>
            <a:ext cx="4043647" cy="2455659"/>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7862" y="4739417"/>
            <a:ext cx="4761186" cy="1781503"/>
          </a:xfrm>
          <a:prstGeom prst="rect">
            <a:avLst/>
          </a:prstGeom>
          <a:noFill/>
          <a:ln>
            <a:noFill/>
          </a:ln>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759746" y="1842380"/>
            <a:ext cx="8068944" cy="2501020"/>
          </a:xfrm>
          <a:prstGeom prst="rect">
            <a:avLst/>
          </a:prstGeom>
          <a:noFill/>
          <a:ln>
            <a:noFill/>
          </a:ln>
        </p:spPr>
      </p:pic>
    </p:spTree>
    <p:extLst>
      <p:ext uri="{BB962C8B-B14F-4D97-AF65-F5344CB8AC3E}">
        <p14:creationId xmlns:p14="http://schemas.microsoft.com/office/powerpoint/2010/main" val="7655166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Gilsu Choi, </a:t>
            </a:r>
            <a:r>
              <a:rPr lang="tr-TR" sz="2000" dirty="0">
                <a:latin typeface="Calibri" panose="020F0502020204030204" pitchFamily="34" charset="0"/>
                <a:ea typeface="Calibri" panose="020F0502020204030204" pitchFamily="34" charset="0"/>
                <a:cs typeface="Times New Roman" panose="02020603050405020304" pitchFamily="18" charset="0"/>
              </a:rPr>
              <a:t>Zhuxian </a:t>
            </a:r>
            <a:r>
              <a:rPr lang="tr-TR" sz="2000" dirty="0" smtClean="0">
                <a:latin typeface="Calibri" panose="020F0502020204030204" pitchFamily="34" charset="0"/>
                <a:ea typeface="Calibri" panose="020F0502020204030204" pitchFamily="34" charset="0"/>
                <a:cs typeface="Times New Roman" panose="02020603050405020304" pitchFamily="18" charset="0"/>
              </a:rPr>
              <a:t>Xu </a:t>
            </a:r>
            <a:r>
              <a:rPr lang="tr-TR" sz="2000" dirty="0">
                <a:latin typeface="Calibri" panose="020F0502020204030204" pitchFamily="34" charset="0"/>
                <a:ea typeface="Calibri" panose="020F0502020204030204" pitchFamily="34" charset="0"/>
                <a:cs typeface="Times New Roman" panose="02020603050405020304" pitchFamily="18" charset="0"/>
              </a:rPr>
              <a:t>and Ming </a:t>
            </a:r>
            <a:r>
              <a:rPr lang="tr-TR" sz="2000" dirty="0" smtClean="0">
                <a:latin typeface="Calibri" panose="020F0502020204030204" pitchFamily="34" charset="0"/>
                <a:ea typeface="Calibri" panose="020F0502020204030204" pitchFamily="34" charset="0"/>
                <a:cs typeface="Times New Roman" panose="02020603050405020304" pitchFamily="18" charset="0"/>
              </a:rPr>
              <a:t>Li, </a:t>
            </a:r>
            <a:r>
              <a:rPr lang="tr-TR" sz="2000" dirty="0">
                <a:latin typeface="Calibri" panose="020F0502020204030204" pitchFamily="34" charset="0"/>
                <a:ea typeface="Calibri" panose="020F0502020204030204" pitchFamily="34" charset="0"/>
                <a:cs typeface="Times New Roman" panose="02020603050405020304" pitchFamily="18" charset="0"/>
              </a:rPr>
              <a:t>Shiv </a:t>
            </a:r>
            <a:r>
              <a:rPr lang="tr-TR" sz="2000" dirty="0" smtClean="0">
                <a:latin typeface="Calibri" panose="020F0502020204030204" pitchFamily="34" charset="0"/>
                <a:ea typeface="Calibri" panose="020F0502020204030204" pitchFamily="34" charset="0"/>
                <a:cs typeface="Times New Roman" panose="02020603050405020304" pitchFamily="18" charset="0"/>
              </a:rPr>
              <a:t>Gupta </a:t>
            </a:r>
            <a:r>
              <a:rPr lang="tr-TR" sz="2000" dirty="0">
                <a:latin typeface="Calibri" panose="020F0502020204030204" pitchFamily="34" charset="0"/>
                <a:ea typeface="Calibri" panose="020F0502020204030204" pitchFamily="34" charset="0"/>
                <a:cs typeface="Times New Roman" panose="02020603050405020304" pitchFamily="18" charset="0"/>
              </a:rPr>
              <a:t>and Thomas </a:t>
            </a:r>
            <a:r>
              <a:rPr lang="tr-TR" sz="2000" dirty="0" smtClean="0">
                <a:latin typeface="Calibri" panose="020F0502020204030204" pitchFamily="34" charset="0"/>
                <a:ea typeface="Calibri" panose="020F0502020204030204" pitchFamily="34" charset="0"/>
                <a:cs typeface="Times New Roman" panose="02020603050405020304" pitchFamily="18" charset="0"/>
              </a:rPr>
              <a:t>Jahns, </a:t>
            </a:r>
            <a:r>
              <a:rPr lang="tr-TR" sz="2000" dirty="0">
                <a:latin typeface="Calibri" panose="020F0502020204030204" pitchFamily="34" charset="0"/>
                <a:ea typeface="Calibri" panose="020F0502020204030204" pitchFamily="34" charset="0"/>
                <a:cs typeface="Times New Roman" panose="02020603050405020304" pitchFamily="18" charset="0"/>
              </a:rPr>
              <a:t>Fred </a:t>
            </a:r>
            <a:r>
              <a:rPr lang="tr-TR" sz="2000" dirty="0" smtClean="0">
                <a:latin typeface="Calibri" panose="020F0502020204030204" pitchFamily="34" charset="0"/>
                <a:ea typeface="Calibri" panose="020F0502020204030204" pitchFamily="34" charset="0"/>
                <a:cs typeface="Times New Roman" panose="02020603050405020304" pitchFamily="18" charset="0"/>
              </a:rPr>
              <a:t>Wang, </a:t>
            </a:r>
            <a:r>
              <a:rPr lang="tr-TR" sz="2000" dirty="0">
                <a:latin typeface="Calibri" panose="020F0502020204030204" pitchFamily="34" charset="0"/>
                <a:ea typeface="Calibri" panose="020F0502020204030204" pitchFamily="34" charset="0"/>
                <a:cs typeface="Times New Roman" panose="02020603050405020304" pitchFamily="18" charset="0"/>
              </a:rPr>
              <a:t>Neil 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Duffie</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Laura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Marlino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2011, </a:t>
            </a:r>
            <a:r>
              <a:rPr lang="en-US" sz="2000" b="1" i="1" dirty="0">
                <a:solidFill>
                  <a:srgbClr val="0070C0"/>
                </a:solidFill>
              </a:rPr>
              <a:t>Development of Integrated Modular Motor Drive for Traction Applications</a:t>
            </a:r>
          </a:p>
        </p:txBody>
      </p:sp>
      <p:sp>
        <p:nvSpPr>
          <p:cNvPr id="2" name="Rectangle 1"/>
          <p:cNvSpPr/>
          <p:nvPr/>
        </p:nvSpPr>
        <p:spPr>
          <a:xfrm>
            <a:off x="331076" y="3015403"/>
            <a:ext cx="8749862" cy="366010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Review of alternative concentrated winding PM machine configurations, Slot/pole combinations, SMC</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Most promising controller architecture for providing a high-level of fault tolerance and robustness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 10 kW phase-leg package using Si IGBT power devices combined with a 2-pass-tube </a:t>
            </a:r>
            <a:r>
              <a:rPr lang="en-US" dirty="0" err="1">
                <a:latin typeface="Calibri" panose="020F0502020204030204" pitchFamily="34" charset="0"/>
                <a:ea typeface="Calibri" panose="020F0502020204030204" pitchFamily="34" charset="0"/>
                <a:cs typeface="Times New Roman" panose="02020603050405020304" pitchFamily="18" charset="0"/>
              </a:rPr>
              <a:t>coldplate</a:t>
            </a:r>
            <a:r>
              <a:rPr lang="en-US" dirty="0">
                <a:latin typeface="Calibri" panose="020F0502020204030204" pitchFamily="34" charset="0"/>
                <a:ea typeface="Calibri" panose="020F0502020204030204" pitchFamily="34" charset="0"/>
                <a:cs typeface="Times New Roman" panose="02020603050405020304" pitchFamily="18" charset="0"/>
              </a:rPr>
              <a:t> is proposed that shows promise for holding the junction temperatures below 200°C with an ambient temperature of 150°C., IGBT switching experiments, thermal simulations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results of these analytical and experimental studies have succeeded in setting the stage for developing a 10 kW preliminary prototype integrated motor drive during the coming year.</a:t>
            </a:r>
          </a:p>
        </p:txBody>
      </p:sp>
    </p:spTree>
    <p:extLst>
      <p:ext uri="{BB962C8B-B14F-4D97-AF65-F5344CB8AC3E}">
        <p14:creationId xmlns:p14="http://schemas.microsoft.com/office/powerpoint/2010/main" val="424207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63062" y="988813"/>
            <a:ext cx="8623737"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Gilsu</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Choi</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Zhuxian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Xu</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Ming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Li</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Shiv</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Gupta</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Thomas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Fred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Wang</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Neil</a:t>
            </a:r>
            <a:r>
              <a:rPr lang="tr-TR" sz="2000" dirty="0">
                <a:latin typeface="Calibri" panose="020F0502020204030204" pitchFamily="34" charset="0"/>
                <a:ea typeface="Calibri" panose="020F0502020204030204" pitchFamily="34" charset="0"/>
                <a:cs typeface="Times New Roman" panose="02020603050405020304" pitchFamily="18" charset="0"/>
              </a:rPr>
              <a:t> 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Duffie</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Laura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Marlino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2011, </a:t>
            </a:r>
            <a:r>
              <a:rPr lang="en-US" sz="2000" b="1" i="1" dirty="0">
                <a:solidFill>
                  <a:srgbClr val="0070C0"/>
                </a:solidFill>
              </a:rPr>
              <a:t>Development of Integrated Modular Motor Drive for Traction Applications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71" y="2325415"/>
            <a:ext cx="5551340" cy="4359164"/>
          </a:xfrm>
          <a:prstGeom prst="rect">
            <a:avLst/>
          </a:prstGeom>
          <a:noFill/>
          <a:ln>
            <a:noFill/>
          </a:ln>
        </p:spPr>
      </p:pic>
    </p:spTree>
    <p:extLst>
      <p:ext uri="{BB962C8B-B14F-4D97-AF65-F5344CB8AC3E}">
        <p14:creationId xmlns:p14="http://schemas.microsoft.com/office/powerpoint/2010/main" val="13676914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2013, </a:t>
            </a:r>
            <a:r>
              <a:rPr lang="en-US" sz="2000" b="1" i="1" dirty="0">
                <a:solidFill>
                  <a:srgbClr val="0070C0"/>
                </a:solidFill>
              </a:rPr>
              <a:t>Evaluation and Design for an Integrated Modular Motor Drive (IMMD) with GaN devices</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569" y="2218915"/>
            <a:ext cx="2764769" cy="1856472"/>
          </a:xfrm>
          <a:prstGeom prst="rect">
            <a:avLst/>
          </a:prstGeom>
          <a:noFill/>
          <a:ln>
            <a:noFill/>
          </a:ln>
        </p:spPr>
      </p:pic>
      <p:pic>
        <p:nvPicPr>
          <p:cNvPr id="10" name="Picture 9"/>
          <p:cNvPicPr/>
          <p:nvPr/>
        </p:nvPicPr>
        <p:blipFill rotWithShape="1">
          <a:blip r:embed="rId4" cstate="print">
            <a:extLst>
              <a:ext uri="{28A0092B-C50C-407E-A947-70E740481C1C}">
                <a14:useLocalDpi xmlns:a14="http://schemas.microsoft.com/office/drawing/2010/main" val="0"/>
              </a:ext>
            </a:extLst>
          </a:blip>
          <a:srcRect b="61596"/>
          <a:stretch/>
        </p:blipFill>
        <p:spPr bwMode="auto">
          <a:xfrm>
            <a:off x="3271344" y="2301993"/>
            <a:ext cx="2735317" cy="1147023"/>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rotWithShape="1">
          <a:blip r:embed="rId5" cstate="print">
            <a:extLst>
              <a:ext uri="{28A0092B-C50C-407E-A947-70E740481C1C}">
                <a14:useLocalDpi xmlns:a14="http://schemas.microsoft.com/office/drawing/2010/main" val="0"/>
              </a:ext>
            </a:extLst>
          </a:blip>
          <a:srcRect t="52369" b="7229"/>
          <a:stretch/>
        </p:blipFill>
        <p:spPr bwMode="auto">
          <a:xfrm>
            <a:off x="6337738" y="2218914"/>
            <a:ext cx="2693276" cy="1230102"/>
          </a:xfrm>
          <a:prstGeom prst="rect">
            <a:avLst/>
          </a:prstGeom>
          <a:noFill/>
          <a:ln>
            <a:noFill/>
          </a:ln>
          <a:extLst>
            <a:ext uri="{53640926-AAD7-44D8-BBD7-CCE9431645EC}">
              <a14:shadowObscured xmlns:a14="http://schemas.microsoft.com/office/drawing/2010/main"/>
            </a:ext>
          </a:extLst>
        </p:spPr>
      </p:pic>
      <p:pic>
        <p:nvPicPr>
          <p:cNvPr id="16" name="Picture 1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358" y="4321152"/>
            <a:ext cx="4572766" cy="1685509"/>
          </a:xfrm>
          <a:prstGeom prst="rect">
            <a:avLst/>
          </a:prstGeom>
          <a:noFill/>
          <a:ln>
            <a:noFill/>
          </a:ln>
        </p:spPr>
      </p:pic>
      <p:pic>
        <p:nvPicPr>
          <p:cNvPr id="17" name="Picture 16"/>
          <p:cNvPicPr/>
          <p:nvPr/>
        </p:nvPicPr>
        <p:blipFill>
          <a:blip r:embed="rId7">
            <a:extLst>
              <a:ext uri="{28A0092B-C50C-407E-A947-70E740481C1C}">
                <a14:useLocalDpi xmlns:a14="http://schemas.microsoft.com/office/drawing/2010/main" val="0"/>
              </a:ext>
            </a:extLst>
          </a:blip>
          <a:srcRect/>
          <a:stretch>
            <a:fillRect/>
          </a:stretch>
        </p:blipFill>
        <p:spPr bwMode="auto">
          <a:xfrm>
            <a:off x="5124877" y="3817171"/>
            <a:ext cx="3301792" cy="2016070"/>
          </a:xfrm>
          <a:prstGeom prst="rect">
            <a:avLst/>
          </a:prstGeom>
          <a:noFill/>
          <a:ln>
            <a:noFill/>
          </a:ln>
        </p:spPr>
      </p:pic>
    </p:spTree>
    <p:extLst>
      <p:ext uri="{BB962C8B-B14F-4D97-AF65-F5344CB8AC3E}">
        <p14:creationId xmlns:p14="http://schemas.microsoft.com/office/powerpoint/2010/main" val="2918480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84775"/>
          </a:xfrm>
          <a:prstGeom prst="rect">
            <a:avLst/>
          </a:prstGeom>
        </p:spPr>
        <p:txBody>
          <a:bodyPr wrap="square">
            <a:spAutoFit/>
          </a:bodyPr>
          <a:lstStyle/>
          <a:p>
            <a:pPr algn="ctr"/>
            <a:r>
              <a:rPr lang="tr-TR" sz="3200" b="1" dirty="0" err="1" smtClean="0">
                <a:solidFill>
                  <a:schemeClr val="accent1">
                    <a:lumMod val="50000"/>
                  </a:schemeClr>
                </a:solidFill>
                <a:cs typeface="Arial" panose="020B0604020202020204" pitchFamily="34" charset="0"/>
              </a:rPr>
              <a:t>The</a:t>
            </a:r>
            <a:r>
              <a:rPr lang="tr-TR" sz="3200" b="1" dirty="0" smtClean="0">
                <a:solidFill>
                  <a:schemeClr val="accent1">
                    <a:lumMod val="50000"/>
                  </a:schemeClr>
                </a:solidFill>
                <a:cs typeface="Arial" panose="020B0604020202020204" pitchFamily="34" charset="0"/>
              </a:rPr>
              <a:t> idea of IMMD</a:t>
            </a:r>
            <a:endParaRPr lang="en-US" sz="3200" dirty="0">
              <a:solidFill>
                <a:schemeClr val="accent1">
                  <a:lumMod val="50000"/>
                </a:schemeClr>
              </a:solidFill>
              <a:cs typeface="Arial" panose="020B0604020202020204" pitchFamily="34" charset="0"/>
            </a:endParaRPr>
          </a:p>
        </p:txBody>
      </p:sp>
      <p:sp>
        <p:nvSpPr>
          <p:cNvPr id="9" name="Rectangle 8"/>
          <p:cNvSpPr/>
          <p:nvPr/>
        </p:nvSpPr>
        <p:spPr>
          <a:xfrm>
            <a:off x="346841" y="1105828"/>
            <a:ext cx="8531022" cy="707886"/>
          </a:xfrm>
          <a:prstGeom prst="rect">
            <a:avLst/>
          </a:prstGeom>
        </p:spPr>
        <p:txBody>
          <a:bodyPr wrap="square">
            <a:spAutoFit/>
          </a:bodyPr>
          <a:lstStyle/>
          <a:p>
            <a:r>
              <a:rPr lang="tr-TR" sz="2000" dirty="0" err="1" smtClean="0">
                <a:solidFill>
                  <a:schemeClr val="tx1">
                    <a:lumMod val="75000"/>
                    <a:lumOff val="25000"/>
                  </a:schemeClr>
                </a:solidFill>
                <a:cs typeface="Arial" panose="020B0604020202020204" pitchFamily="34" charset="0"/>
              </a:rPr>
              <a:t>The</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first</a:t>
            </a:r>
            <a:r>
              <a:rPr lang="tr-TR" sz="2000" dirty="0" smtClean="0">
                <a:solidFill>
                  <a:schemeClr val="tx1">
                    <a:lumMod val="75000"/>
                    <a:lumOff val="25000"/>
                  </a:schemeClr>
                </a:solidFill>
                <a:cs typeface="Arial" panose="020B0604020202020204" pitchFamily="34" charset="0"/>
              </a:rPr>
              <a:t> idea of an </a:t>
            </a:r>
            <a:r>
              <a:rPr lang="tr-TR" sz="2000" b="1" dirty="0" err="1" smtClean="0">
                <a:solidFill>
                  <a:schemeClr val="tx1">
                    <a:lumMod val="75000"/>
                    <a:lumOff val="25000"/>
                  </a:schemeClr>
                </a:solidFill>
                <a:cs typeface="Arial" panose="020B0604020202020204" pitchFamily="34" charset="0"/>
              </a:rPr>
              <a:t>I</a:t>
            </a:r>
            <a:r>
              <a:rPr lang="tr-TR" sz="2000" dirty="0" err="1" smtClean="0">
                <a:solidFill>
                  <a:schemeClr val="tx1">
                    <a:lumMod val="75000"/>
                    <a:lumOff val="25000"/>
                  </a:schemeClr>
                </a:solidFill>
                <a:cs typeface="Arial" panose="020B0604020202020204" pitchFamily="34" charset="0"/>
              </a:rPr>
              <a:t>ntegrated</a:t>
            </a:r>
            <a:r>
              <a:rPr lang="tr-TR" sz="2000" dirty="0" smtClean="0">
                <a:solidFill>
                  <a:schemeClr val="tx1">
                    <a:lumMod val="75000"/>
                    <a:lumOff val="25000"/>
                  </a:schemeClr>
                </a:solidFill>
                <a:cs typeface="Arial" panose="020B0604020202020204" pitchFamily="34" charset="0"/>
              </a:rPr>
              <a:t> </a:t>
            </a:r>
            <a:r>
              <a:rPr lang="tr-TR" sz="2000" b="1" dirty="0" smtClean="0">
                <a:solidFill>
                  <a:schemeClr val="tx1">
                    <a:lumMod val="75000"/>
                    <a:lumOff val="25000"/>
                  </a:schemeClr>
                </a:solidFill>
                <a:cs typeface="Arial" panose="020B0604020202020204" pitchFamily="34" charset="0"/>
              </a:rPr>
              <a:t>M</a:t>
            </a:r>
            <a:r>
              <a:rPr lang="tr-TR" sz="2000" dirty="0" smtClean="0">
                <a:solidFill>
                  <a:schemeClr val="tx1">
                    <a:lumMod val="75000"/>
                    <a:lumOff val="25000"/>
                  </a:schemeClr>
                </a:solidFill>
                <a:cs typeface="Arial" panose="020B0604020202020204" pitchFamily="34" charset="0"/>
              </a:rPr>
              <a:t>odular </a:t>
            </a:r>
            <a:r>
              <a:rPr lang="tr-TR" sz="2000" b="1" dirty="0" smtClean="0">
                <a:solidFill>
                  <a:schemeClr val="tx1">
                    <a:lumMod val="75000"/>
                    <a:lumOff val="25000"/>
                  </a:schemeClr>
                </a:solidFill>
                <a:cs typeface="Arial" panose="020B0604020202020204" pitchFamily="34" charset="0"/>
              </a:rPr>
              <a:t>M</a:t>
            </a:r>
            <a:r>
              <a:rPr lang="tr-TR" sz="2000" dirty="0" smtClean="0">
                <a:solidFill>
                  <a:schemeClr val="tx1">
                    <a:lumMod val="75000"/>
                    <a:lumOff val="25000"/>
                  </a:schemeClr>
                </a:solidFill>
                <a:cs typeface="Arial" panose="020B0604020202020204" pitchFamily="34" charset="0"/>
              </a:rPr>
              <a:t>otor </a:t>
            </a:r>
            <a:r>
              <a:rPr lang="tr-TR" sz="2000" b="1" dirty="0" smtClean="0">
                <a:solidFill>
                  <a:schemeClr val="tx1">
                    <a:lumMod val="75000"/>
                    <a:lumOff val="25000"/>
                  </a:schemeClr>
                </a:solidFill>
                <a:cs typeface="Arial" panose="020B0604020202020204" pitchFamily="34" charset="0"/>
              </a:rPr>
              <a:t>D</a:t>
            </a:r>
            <a:r>
              <a:rPr lang="tr-TR" sz="2000" dirty="0" smtClean="0">
                <a:solidFill>
                  <a:schemeClr val="tx1">
                    <a:lumMod val="75000"/>
                    <a:lumOff val="25000"/>
                  </a:schemeClr>
                </a:solidFill>
                <a:cs typeface="Arial" panose="020B0604020202020204" pitchFamily="34" charset="0"/>
              </a:rPr>
              <a:t>rive as </a:t>
            </a:r>
            <a:r>
              <a:rPr lang="tr-TR" sz="2000" dirty="0" err="1" smtClean="0">
                <a:solidFill>
                  <a:schemeClr val="tx1">
                    <a:lumMod val="75000"/>
                    <a:lumOff val="25000"/>
                  </a:schemeClr>
                </a:solidFill>
                <a:cs typeface="Arial" panose="020B0604020202020204" pitchFamily="34" charset="0"/>
              </a:rPr>
              <a:t>we</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know</a:t>
            </a:r>
            <a:r>
              <a:rPr lang="tr-TR" sz="2000" dirty="0" smtClean="0">
                <a:solidFill>
                  <a:schemeClr val="tx1">
                    <a:lumMod val="75000"/>
                    <a:lumOff val="25000"/>
                  </a:schemeClr>
                </a:solidFill>
                <a:cs typeface="Arial" panose="020B0604020202020204" pitchFamily="34" charset="0"/>
              </a:rPr>
              <a:t> of </a:t>
            </a:r>
            <a:r>
              <a:rPr lang="tr-TR" sz="2000" dirty="0" err="1" smtClean="0">
                <a:solidFill>
                  <a:schemeClr val="tx1">
                    <a:lumMod val="75000"/>
                    <a:lumOff val="25000"/>
                  </a:schemeClr>
                </a:solidFill>
                <a:cs typeface="Arial" panose="020B0604020202020204" pitchFamily="34" charset="0"/>
              </a:rPr>
              <a:t>was</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brought</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forward</a:t>
            </a:r>
            <a:r>
              <a:rPr lang="tr-TR" sz="2000" dirty="0" smtClean="0">
                <a:solidFill>
                  <a:schemeClr val="tx1">
                    <a:lumMod val="75000"/>
                    <a:lumOff val="25000"/>
                  </a:schemeClr>
                </a:solidFill>
                <a:cs typeface="Arial" panose="020B0604020202020204" pitchFamily="34" charset="0"/>
              </a:rPr>
              <a:t> in 2002.</a:t>
            </a:r>
          </a:p>
        </p:txBody>
      </p:sp>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6496706" y="2935564"/>
            <a:ext cx="2308334" cy="2020264"/>
          </a:xfrm>
          <a:prstGeom prst="rect">
            <a:avLst/>
          </a:prstGeom>
          <a:noFill/>
          <a:ln>
            <a:noFill/>
          </a:ln>
        </p:spPr>
      </p:pic>
      <p:sp>
        <p:nvSpPr>
          <p:cNvPr id="3" name="Rectangle 2"/>
          <p:cNvSpPr/>
          <p:nvPr/>
        </p:nvSpPr>
        <p:spPr>
          <a:xfrm>
            <a:off x="346841" y="2554482"/>
            <a:ext cx="8663151" cy="2782428"/>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Y </a:t>
            </a:r>
            <a:r>
              <a:rPr lang="en-US" b="1" dirty="0" err="1">
                <a:latin typeface="Calibri" panose="020F0502020204030204" pitchFamily="34" charset="0"/>
                <a:ea typeface="Calibri" panose="020F0502020204030204" pitchFamily="34" charset="0"/>
                <a:cs typeface="Times New Roman" panose="02020603050405020304" pitchFamily="18" charset="0"/>
              </a:rPr>
              <a:t>Shakweh</a:t>
            </a:r>
            <a:r>
              <a:rPr lang="en-US" b="1" dirty="0">
                <a:latin typeface="Calibri" panose="020F0502020204030204" pitchFamily="34" charset="0"/>
                <a:ea typeface="Calibri" panose="020F0502020204030204" pitchFamily="34" charset="0"/>
                <a:cs typeface="Times New Roman" panose="02020603050405020304" pitchFamily="18" charset="0"/>
              </a:rPr>
              <a:t>, G H Owen, D J Hall, H Miller</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FKI Industrial Drives Ltd, </a:t>
            </a:r>
            <a:r>
              <a:rPr lang="en-US" dirty="0" smtClean="0">
                <a:latin typeface="Calibri" panose="020F0502020204030204" pitchFamily="34" charset="0"/>
                <a:ea typeface="Calibri" panose="020F0502020204030204" pitchFamily="34" charset="0"/>
                <a:cs typeface="Times New Roman" panose="02020603050405020304" pitchFamily="18" charset="0"/>
              </a:rPr>
              <a:t>UK, 2002</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i="1" dirty="0">
                <a:solidFill>
                  <a:srgbClr val="0070C0"/>
                </a:solidFill>
                <a:latin typeface="Calibri" panose="020F0502020204030204" pitchFamily="34" charset="0"/>
                <a:ea typeface="Calibri" panose="020F0502020204030204" pitchFamily="34" charset="0"/>
                <a:cs typeface="Times New Roman" panose="02020603050405020304" pitchFamily="18" charset="0"/>
              </a:rPr>
              <a:t>PLUG AND PLAY INTEGRATED MOTOR </a:t>
            </a:r>
            <a:r>
              <a:rPr lang="en-US" b="1" i="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DRIVES</a:t>
            </a:r>
            <a:endParaRPr lang="tr-TR" b="1" i="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IMDs technology</a:t>
            </a: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Customer’s </a:t>
            </a:r>
            <a:r>
              <a:rPr lang="en-US" dirty="0">
                <a:latin typeface="Calibri" panose="020F0502020204030204" pitchFamily="34" charset="0"/>
                <a:ea typeface="Calibri" panose="020F0502020204030204" pitchFamily="34" charset="0"/>
                <a:cs typeface="Times New Roman" panose="02020603050405020304" pitchFamily="18" charset="0"/>
              </a:rPr>
              <a:t>concerns, market status, future </a:t>
            </a:r>
            <a:r>
              <a:rPr lang="en-US" dirty="0" smtClean="0">
                <a:latin typeface="Calibri" panose="020F0502020204030204" pitchFamily="34" charset="0"/>
                <a:ea typeface="Calibri" panose="020F0502020204030204" pitchFamily="34" charset="0"/>
                <a:cs typeface="Times New Roman" panose="02020603050405020304" pitchFamily="18" charset="0"/>
              </a:rPr>
              <a:t>trends</a:t>
            </a: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Technical </a:t>
            </a:r>
            <a:r>
              <a:rPr lang="en-US" dirty="0">
                <a:latin typeface="Calibri" panose="020F0502020204030204" pitchFamily="34" charset="0"/>
                <a:ea typeface="Calibri" panose="020F0502020204030204" pitchFamily="34" charset="0"/>
                <a:cs typeface="Times New Roman" panose="02020603050405020304" pitchFamily="18" charset="0"/>
              </a:rPr>
              <a:t>challenges to increase power ratings.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Today, IMD technology offers power output up to 7.5kW.</a:t>
            </a:r>
          </a:p>
        </p:txBody>
      </p:sp>
    </p:spTree>
    <p:extLst>
      <p:ext uri="{BB962C8B-B14F-4D97-AF65-F5344CB8AC3E}">
        <p14:creationId xmlns:p14="http://schemas.microsoft.com/office/powerpoint/2010/main" val="741087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6326" y="988813"/>
            <a:ext cx="8670473"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2013, </a:t>
            </a:r>
            <a:r>
              <a:rPr lang="en-US" sz="2000" b="1" i="1" dirty="0">
                <a:solidFill>
                  <a:srgbClr val="0070C0"/>
                </a:solidFill>
              </a:rPr>
              <a:t>Evaluation and Design for an Integrated Modular Motor Drive (IMMD) with GaN devices</a:t>
            </a: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0" y="2157082"/>
            <a:ext cx="3880725" cy="2085072"/>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0725" y="2349062"/>
            <a:ext cx="2149585" cy="1851665"/>
          </a:xfrm>
          <a:prstGeom prst="rect">
            <a:avLst/>
          </a:prstGeom>
          <a:noFill/>
          <a:ln>
            <a:noFill/>
          </a:ln>
        </p:spPr>
      </p:pic>
      <p:pic>
        <p:nvPicPr>
          <p:cNvPr id="13" name="Picture 12"/>
          <p:cNvPicPr/>
          <p:nvPr/>
        </p:nvPicPr>
        <p:blipFill>
          <a:blip r:embed="rId5">
            <a:extLst>
              <a:ext uri="{28A0092B-C50C-407E-A947-70E740481C1C}">
                <a14:useLocalDpi xmlns:a14="http://schemas.microsoft.com/office/drawing/2010/main" val="0"/>
              </a:ext>
            </a:extLst>
          </a:blip>
          <a:srcRect/>
          <a:stretch>
            <a:fillRect/>
          </a:stretch>
        </p:blipFill>
        <p:spPr bwMode="auto">
          <a:xfrm>
            <a:off x="6030310" y="2218914"/>
            <a:ext cx="2984338" cy="1446122"/>
          </a:xfrm>
          <a:prstGeom prst="rect">
            <a:avLst/>
          </a:prstGeom>
          <a:noFill/>
          <a:ln>
            <a:noFill/>
          </a:ln>
        </p:spPr>
      </p:pic>
      <p:sp>
        <p:nvSpPr>
          <p:cNvPr id="2" name="Rectangle 1"/>
          <p:cNvSpPr/>
          <p:nvPr/>
        </p:nvSpPr>
        <p:spPr>
          <a:xfrm>
            <a:off x="16326" y="4393646"/>
            <a:ext cx="9133116" cy="2280881"/>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Series-connected inverter segments, wide bandgap 200V GaN MOSFETs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Eliminating inverter heat sink and optimizing the choice of DC-link capacitors, interleaving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Keep the height of capacitors within 1 inch, capacitor selection and comparison (AEL, Film, Ceramic)</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Active DC link balancing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Experiment: 180Vdc, 7Arms, 36uF, 0.6inch height, 3 inch radius, RL load test</a:t>
            </a:r>
          </a:p>
        </p:txBody>
      </p:sp>
    </p:spTree>
    <p:extLst>
      <p:ext uri="{BB962C8B-B14F-4D97-AF65-F5344CB8AC3E}">
        <p14:creationId xmlns:p14="http://schemas.microsoft.com/office/powerpoint/2010/main" val="2817518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90959" y="1851726"/>
            <a:ext cx="4841421" cy="2567667"/>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3338" y="1851727"/>
            <a:ext cx="3632134" cy="2567667"/>
          </a:xfrm>
          <a:prstGeom prst="rect">
            <a:avLst/>
          </a:prstGeom>
          <a:noFill/>
          <a:ln>
            <a:noFill/>
          </a:ln>
        </p:spPr>
      </p:pic>
      <p:sp>
        <p:nvSpPr>
          <p:cNvPr id="4" name="Rectangle 3"/>
          <p:cNvSpPr/>
          <p:nvPr/>
        </p:nvSpPr>
        <p:spPr>
          <a:xfrm>
            <a:off x="1" y="4432967"/>
            <a:ext cx="9143999" cy="2709781"/>
          </a:xfrm>
          <a:prstGeom prst="rect">
            <a:avLst/>
          </a:prstGeom>
        </p:spPr>
        <p:txBody>
          <a:bodyPr wrap="square">
            <a:spAutoFit/>
          </a:bodyPr>
          <a:lstStyle/>
          <a:p>
            <a:pPr marL="304800" marR="0" indent="-304800">
              <a:buFont typeface="Arial" panose="020B0604020202020204" pitchFamily="34" charset="0"/>
              <a:buChar char="•"/>
            </a:pPr>
            <a:r>
              <a:rPr lang="en-US" sz="1600" dirty="0" smtClean="0">
                <a:latin typeface="Calibri" panose="020F0502020204030204" pitchFamily="34" charset="0"/>
                <a:ea typeface="Times New Roman" panose="02020603050405020304" pitchFamily="18" charset="0"/>
              </a:rPr>
              <a:t>First </a:t>
            </a:r>
            <a:r>
              <a:rPr lang="en-US" sz="1600" dirty="0">
                <a:latin typeface="Calibri" panose="020F0502020204030204" pitchFamily="34" charset="0"/>
                <a:ea typeface="Times New Roman" panose="02020603050405020304" pitchFamily="18" charset="0"/>
              </a:rPr>
              <a:t>IMMD prototype unit that included a dedicated controller in each </a:t>
            </a:r>
            <a:r>
              <a:rPr lang="en-US" sz="1600" dirty="0" smtClean="0">
                <a:latin typeface="Calibri" panose="020F0502020204030204" pitchFamily="34" charset="0"/>
                <a:ea typeface="Times New Roman" panose="02020603050405020304" pitchFamily="18" charset="0"/>
              </a:rPr>
              <a:t>module. (</a:t>
            </a:r>
            <a:r>
              <a:rPr lang="en-US" sz="1600" dirty="0" smtClean="0">
                <a:latin typeface="Calibri" panose="020F0502020204030204" pitchFamily="34" charset="0"/>
                <a:ea typeface="Calibri" panose="020F0502020204030204" pitchFamily="34" charset="0"/>
                <a:cs typeface="Calibri" panose="020F0502020204030204" pitchFamily="34" charset="0"/>
              </a:rPr>
              <a:t>Second generation)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18kW (peak), 6-phase IMMD demonstrator unit for a traction </a:t>
            </a:r>
            <a:r>
              <a:rPr lang="en-US" sz="1600" dirty="0" smtClean="0">
                <a:latin typeface="Calibri" panose="020F0502020204030204" pitchFamily="34" charset="0"/>
                <a:ea typeface="Calibri" panose="020F0502020204030204" pitchFamily="34" charset="0"/>
                <a:cs typeface="Calibri" panose="020F0502020204030204" pitchFamily="34" charset="0"/>
              </a:rPr>
              <a:t>drive</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Calibri" panose="020F0502020204030204" pitchFamily="34" charset="0"/>
              </a:rPr>
              <a:t>Heterarchical</a:t>
            </a:r>
            <a:r>
              <a:rPr lang="en-US" sz="1600" dirty="0" smtClean="0">
                <a:latin typeface="Calibri" panose="020F0502020204030204" pitchFamily="34" charset="0"/>
                <a:ea typeface="Calibri" panose="020F0502020204030204" pitchFamily="34" charset="0"/>
                <a:cs typeface="Calibri" panose="020F0502020204030204" pitchFamily="34" charset="0"/>
              </a:rPr>
              <a:t> </a:t>
            </a:r>
            <a:r>
              <a:rPr lang="en-US" sz="1600" dirty="0">
                <a:latin typeface="Calibri" panose="020F0502020204030204" pitchFamily="34" charset="0"/>
                <a:ea typeface="Calibri" panose="020F0502020204030204" pitchFamily="34" charset="0"/>
                <a:cs typeface="Calibri" panose="020F0502020204030204" pitchFamily="34" charset="0"/>
              </a:rPr>
              <a:t>distributed control </a:t>
            </a:r>
            <a:r>
              <a:rPr lang="en-US" sz="1600" dirty="0" smtClean="0">
                <a:latin typeface="Calibri" panose="020F0502020204030204" pitchFamily="34" charset="0"/>
                <a:ea typeface="Calibri" panose="020F0502020204030204" pitchFamily="34" charset="0"/>
                <a:cs typeface="Calibri" panose="020F0502020204030204" pitchFamily="34" charset="0"/>
              </a:rPr>
              <a:t>strategy, need </a:t>
            </a:r>
            <a:r>
              <a:rPr lang="en-US" sz="1600" dirty="0">
                <a:latin typeface="Calibri" panose="020F0502020204030204" pitchFamily="34" charset="0"/>
                <a:ea typeface="Calibri" panose="020F0502020204030204" pitchFamily="34" charset="0"/>
                <a:cs typeface="Calibri" panose="020F0502020204030204" pitchFamily="34" charset="0"/>
              </a:rPr>
              <a:t>for cooperation among the individual </a:t>
            </a:r>
            <a:r>
              <a:rPr lang="en-US" sz="1600" dirty="0" smtClean="0">
                <a:latin typeface="Calibri" panose="020F0502020204030204" pitchFamily="34" charset="0"/>
                <a:ea typeface="Calibri" panose="020F0502020204030204" pitchFamily="34" charset="0"/>
                <a:cs typeface="Calibri" panose="020F0502020204030204" pitchFamily="34" charset="0"/>
              </a:rPr>
              <a:t>controllers</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Maximizing </a:t>
            </a:r>
            <a:r>
              <a:rPr lang="en-US" sz="1600" dirty="0">
                <a:latin typeface="Calibri" panose="020F0502020204030204" pitchFamily="34" charset="0"/>
                <a:ea typeface="Calibri" panose="020F0502020204030204" pitchFamily="34" charset="0"/>
                <a:cs typeface="Calibri" panose="020F0502020204030204" pitchFamily="34" charset="0"/>
              </a:rPr>
              <a:t>the independence of each controller for purposes of reliability and fault </a:t>
            </a:r>
            <a:r>
              <a:rPr lang="en-US" sz="1600" dirty="0" smtClean="0">
                <a:latin typeface="Calibri" panose="020F0502020204030204" pitchFamily="34" charset="0"/>
                <a:ea typeface="Calibri" panose="020F0502020204030204" pitchFamily="34" charset="0"/>
                <a:cs typeface="Calibri" panose="020F0502020204030204" pitchFamily="34" charset="0"/>
              </a:rPr>
              <a:t>tolerance</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Master/slave </a:t>
            </a:r>
            <a:r>
              <a:rPr lang="en-US" sz="1600" dirty="0">
                <a:latin typeface="Calibri" panose="020F0502020204030204" pitchFamily="34" charset="0"/>
                <a:ea typeface="Calibri" panose="020F0502020204030204" pitchFamily="34" charset="0"/>
                <a:cs typeface="Calibri" panose="020F0502020204030204" pitchFamily="34" charset="0"/>
              </a:rPr>
              <a:t>control </a:t>
            </a:r>
            <a:r>
              <a:rPr lang="en-US" sz="1600" dirty="0" smtClean="0">
                <a:latin typeface="Calibri" panose="020F0502020204030204" pitchFamily="34" charset="0"/>
                <a:ea typeface="Calibri" panose="020F0502020204030204" pitchFamily="34" charset="0"/>
                <a:cs typeface="Calibri" panose="020F0502020204030204" pitchFamily="34" charset="0"/>
              </a:rPr>
              <a:t>configuration</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Half-bridge </a:t>
            </a:r>
            <a:r>
              <a:rPr lang="en-US" sz="1600" dirty="0">
                <a:latin typeface="Calibri" panose="020F0502020204030204" pitchFamily="34" charset="0"/>
                <a:ea typeface="Calibri" panose="020F0502020204030204" pitchFamily="34" charset="0"/>
                <a:cs typeface="Calibri" panose="020F0502020204030204" pitchFamily="34" charset="0"/>
              </a:rPr>
              <a:t>inverter phase-leg for each phase with two discrete 600V IGBTs in TO-247 packages. The nominal dc bus voltage is 325 </a:t>
            </a:r>
            <a:r>
              <a:rPr lang="en-US" sz="1600" dirty="0" err="1">
                <a:latin typeface="Calibri" panose="020F0502020204030204" pitchFamily="34" charset="0"/>
                <a:ea typeface="Calibri" panose="020F0502020204030204" pitchFamily="34" charset="0"/>
                <a:cs typeface="Calibri" panose="020F0502020204030204" pitchFamily="34" charset="0"/>
              </a:rPr>
              <a:t>Vdc</a:t>
            </a:r>
            <a:r>
              <a:rPr lang="en-US" sz="1600" dirty="0">
                <a:latin typeface="Calibri" panose="020F0502020204030204" pitchFamily="34" charset="0"/>
                <a:ea typeface="Calibri" panose="020F0502020204030204" pitchFamily="34" charset="0"/>
                <a:cs typeface="Calibri" panose="020F0502020204030204" pitchFamily="34" charset="0"/>
              </a:rPr>
              <a:t>.</a:t>
            </a:r>
          </a:p>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Cooling for each phase-leg module is accomplished using an off-the-shelf copper pin-fin </a:t>
            </a:r>
            <a:r>
              <a:rPr lang="en-US" sz="1600" dirty="0" err="1">
                <a:latin typeface="Calibri" panose="020F0502020204030204" pitchFamily="34" charset="0"/>
                <a:ea typeface="Calibri" panose="020F0502020204030204" pitchFamily="34" charset="0"/>
                <a:cs typeface="Calibri" panose="020F0502020204030204" pitchFamily="34" charset="0"/>
              </a:rPr>
              <a:t>waterblock</a:t>
            </a:r>
            <a:r>
              <a:rPr lang="en-US" sz="1600" dirty="0">
                <a:latin typeface="Calibri" panose="020F0502020204030204" pitchFamily="34" charset="0"/>
                <a:ea typeface="Calibri" panose="020F0502020204030204" pitchFamily="34" charset="0"/>
                <a:cs typeface="Calibri" panose="020F0502020204030204" pitchFamily="34" charset="0"/>
              </a:rPr>
              <a:t> designed for graphics card cooling.</a:t>
            </a:r>
          </a:p>
          <a:p>
            <a:pPr marL="285750" indent="-285750">
              <a:lnSpc>
                <a:spcPct val="107000"/>
              </a:lnSpc>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6736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sp>
        <p:nvSpPr>
          <p:cNvPr id="4" name="Rectangle 3"/>
          <p:cNvSpPr/>
          <p:nvPr/>
        </p:nvSpPr>
        <p:spPr>
          <a:xfrm>
            <a:off x="1" y="2028725"/>
            <a:ext cx="9143999" cy="4801314"/>
          </a:xfrm>
          <a:prstGeom prst="rect">
            <a:avLst/>
          </a:prstGeom>
        </p:spPr>
        <p:txBody>
          <a:bodyPr wrap="square">
            <a:spAutoFit/>
          </a:bodyPr>
          <a:lstStyle/>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4 </a:t>
            </a:r>
            <a:r>
              <a:rPr lang="en-US" dirty="0">
                <a:latin typeface="Calibri" panose="020F0502020204030204" pitchFamily="34" charset="0"/>
                <a:ea typeface="Times New Roman" panose="02020603050405020304" pitchFamily="18" charset="0"/>
              </a:rPr>
              <a:t>layers of copper traces. The bottom two are solid planes that form the dc-link </a:t>
            </a:r>
            <a:r>
              <a:rPr lang="en-US" dirty="0" smtClean="0">
                <a:latin typeface="Calibri" panose="020F0502020204030204" pitchFamily="34" charset="0"/>
                <a:ea typeface="Times New Roman" panose="02020603050405020304" pitchFamily="18" charset="0"/>
              </a:rPr>
              <a:t>bus. </a:t>
            </a:r>
            <a:r>
              <a:rPr lang="en-US" dirty="0">
                <a:latin typeface="Calibri" panose="020F0502020204030204" pitchFamily="34" charset="0"/>
                <a:ea typeface="Times New Roman" panose="02020603050405020304" pitchFamily="18" charset="0"/>
              </a:rPr>
              <a:t>The top two layers contain the DSP controller, analog signal conditioning for voltage and current sensing,  gate drivers, and communications interfaces.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The dc-link bulk capacitance is a 20µF film capacitor mounted below the controller on each module. Middle-range frequencies are decoupled using a pair of 22nF ceramic capacitors mounted very near the dc link terminals of each power module.</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Bootstrap driver for the high-side IGBT switch with a matching power driver for the low-side switch. A voltage-clamped version of the half- bridge </a:t>
            </a:r>
            <a:r>
              <a:rPr lang="en-US" dirty="0">
                <a:latin typeface="Calibri" panose="020F0502020204030204" pitchFamily="34" charset="0"/>
                <a:ea typeface="Times New Roman" panose="02020603050405020304" pitchFamily="18" charset="0"/>
              </a:rPr>
              <a:t>output node voltage is fed back to the controller </a:t>
            </a:r>
            <a:r>
              <a:rPr lang="en-US" dirty="0" smtClean="0">
                <a:latin typeface="Calibri" panose="020F0502020204030204" pitchFamily="34" charset="0"/>
                <a:ea typeface="Times New Roman" panose="02020603050405020304" pitchFamily="18" charset="0"/>
              </a:rPr>
              <a:t>in </a:t>
            </a:r>
            <a:r>
              <a:rPr lang="en-US" dirty="0">
                <a:latin typeface="Calibri" panose="020F0502020204030204" pitchFamily="34" charset="0"/>
                <a:ea typeface="Times New Roman" panose="02020603050405020304" pitchFamily="18" charset="0"/>
              </a:rPr>
              <a:t>order to provide the necessary feedback for IGBT desaturation protection.</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High-bandwidth (~10kHz) current sensing is provided by a linear Hall effect sensor mounted to the bottom of the control board. </a:t>
            </a:r>
            <a:endParaRPr lang="en-US" dirty="0" smtClean="0">
              <a:latin typeface="Calibri" panose="020F0502020204030204" pitchFamily="34" charset="0"/>
              <a:ea typeface="Times New Roman" panose="02020603050405020304" pitchFamily="18" charset="0"/>
            </a:endParaRP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Position </a:t>
            </a:r>
            <a:r>
              <a:rPr lang="en-US" dirty="0">
                <a:latin typeface="Calibri" panose="020F0502020204030204" pitchFamily="34" charset="0"/>
                <a:ea typeface="Times New Roman" panose="02020603050405020304" pitchFamily="18" charset="0"/>
              </a:rPr>
              <a:t>sensing in this demonstrator unit is accomplished using a standard quadrature encoder. The angular position information is delivered in parallel to all six phase-drive </a:t>
            </a:r>
            <a:r>
              <a:rPr lang="en-US" dirty="0" smtClean="0">
                <a:latin typeface="Calibri" panose="020F0502020204030204" pitchFamily="34" charset="0"/>
                <a:ea typeface="Times New Roman" panose="02020603050405020304" pitchFamily="18" charset="0"/>
              </a:rPr>
              <a:t>controllers.</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Module-to-module </a:t>
            </a:r>
            <a:r>
              <a:rPr lang="en-US" dirty="0">
                <a:latin typeface="Calibri" panose="020F0502020204030204" pitchFamily="34" charset="0"/>
                <a:ea typeface="Times New Roman" panose="02020603050405020304" pitchFamily="18" charset="0"/>
              </a:rPr>
              <a:t>communications are handled by both analog signals for current sensing and a CAN bus. The CAN bus, encoder interface, and controls power supply are isolated from the power circuit by means of an isolated dc/dc converter </a:t>
            </a:r>
            <a:r>
              <a:rPr lang="en-US" dirty="0" smtClean="0">
                <a:latin typeface="Calibri" panose="020F0502020204030204" pitchFamily="34" charset="0"/>
                <a:ea typeface="Times New Roman" panose="02020603050405020304" pitchFamily="18" charset="0"/>
              </a:rPr>
              <a:t>and </a:t>
            </a:r>
            <a:r>
              <a:rPr lang="en-US" dirty="0">
                <a:latin typeface="Calibri" panose="020F0502020204030204" pitchFamily="34" charset="0"/>
                <a:ea typeface="Times New Roman" panose="02020603050405020304" pitchFamily="18" charset="0"/>
              </a:rPr>
              <a:t>optical </a:t>
            </a:r>
            <a:r>
              <a:rPr lang="en-US" dirty="0" smtClean="0">
                <a:latin typeface="Calibri" panose="020F0502020204030204" pitchFamily="34" charset="0"/>
                <a:ea typeface="Times New Roman" panose="02020603050405020304" pitchFamily="18" charset="0"/>
              </a:rPr>
              <a:t>isolation</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12452315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sp>
        <p:nvSpPr>
          <p:cNvPr id="4" name="Rectangle 3"/>
          <p:cNvSpPr/>
          <p:nvPr/>
        </p:nvSpPr>
        <p:spPr>
          <a:xfrm>
            <a:off x="146769" y="1838817"/>
            <a:ext cx="8529145" cy="4801314"/>
          </a:xfrm>
          <a:prstGeom prst="rect">
            <a:avLst/>
          </a:prstGeom>
        </p:spPr>
        <p:txBody>
          <a:bodyPr wrap="square">
            <a:spAutoFit/>
          </a:bodyPr>
          <a:lstStyle/>
          <a:p>
            <a:pPr marL="30480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For grounding purposes, the controls are all connected to the negative rail of the dc bus in each module, providing a single common reference point</a:t>
            </a:r>
            <a:r>
              <a:rPr lang="en-US" dirty="0" smtClean="0">
                <a:latin typeface="Calibri" panose="020F0502020204030204" pitchFamily="34" charset="0"/>
                <a:ea typeface="Times New Roman" panose="02020603050405020304" pitchFamily="18" charset="0"/>
              </a:rPr>
              <a:t>.</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IGBTs </a:t>
            </a:r>
            <a:r>
              <a:rPr lang="en-US" dirty="0">
                <a:latin typeface="Calibri" panose="020F0502020204030204" pitchFamily="34" charset="0"/>
                <a:ea typeface="Times New Roman" panose="02020603050405020304" pitchFamily="18" charset="0"/>
              </a:rPr>
              <a:t>rated for a maximum junction temperature of 175°C were chosen along with capacitors rated at 125°C and a high temperature DSP controller rated at 140°C. Simulations of full-power operation predict a 5°C margin when operating with 100°C coolant for these components.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10kW surface six-phase variant of a three-phase fractional-slot concentrated winding permanent magnet (PM) synchronous machine (12/10).</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The presence of two wyes makes it possible to shut one down one three-phase inverter and continue operating with half of the machine excited under fault conditions.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If excitation is removed from one of the wyes, the remaining three excited phases are distributed evenly around the stator’s periphery, minimizing unbalanced radial forces on the rotor that can stress the rotor bearings.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A stainless-steel </a:t>
            </a:r>
            <a:r>
              <a:rPr lang="en-US" dirty="0" err="1">
                <a:latin typeface="Calibri" panose="020F0502020204030204" pitchFamily="34" charset="0"/>
                <a:ea typeface="Times New Roman" panose="02020603050405020304" pitchFamily="18" charset="0"/>
              </a:rPr>
              <a:t>backplate</a:t>
            </a:r>
            <a:r>
              <a:rPr lang="en-US" dirty="0">
                <a:latin typeface="Calibri" panose="020F0502020204030204" pitchFamily="34" charset="0"/>
                <a:ea typeface="Times New Roman" panose="02020603050405020304" pitchFamily="18" charset="0"/>
              </a:rPr>
              <a:t> is mounted between the machine and the drive electronics to shield the electronics from fringing magnetic and electrical fields radiated by the machine</a:t>
            </a:r>
            <a:r>
              <a:rPr lang="en-US" dirty="0" smtClean="0">
                <a:latin typeface="Calibri" panose="020F0502020204030204" pitchFamily="34" charset="0"/>
                <a:ea typeface="Times New Roman" panose="02020603050405020304" pitchFamily="18" charset="0"/>
              </a:rPr>
              <a:t>.</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2631118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684" y="4288253"/>
            <a:ext cx="2232212" cy="212852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2871976" y="4211854"/>
            <a:ext cx="2271781" cy="2281318"/>
          </a:xfrm>
          <a:prstGeom prst="rect">
            <a:avLst/>
          </a:prstGeom>
          <a:noFill/>
          <a:ln>
            <a:noFill/>
          </a:ln>
        </p:spPr>
      </p:pic>
      <p:pic>
        <p:nvPicPr>
          <p:cNvPr id="10" name="Picture 9"/>
          <p:cNvPicPr/>
          <p:nvPr/>
        </p:nvPicPr>
        <p:blipFill>
          <a:blip r:embed="rId5">
            <a:extLst>
              <a:ext uri="{28A0092B-C50C-407E-A947-70E740481C1C}">
                <a14:useLocalDpi xmlns:a14="http://schemas.microsoft.com/office/drawing/2010/main" val="0"/>
              </a:ext>
            </a:extLst>
          </a:blip>
          <a:srcRect/>
          <a:stretch>
            <a:fillRect/>
          </a:stretch>
        </p:blipFill>
        <p:spPr bwMode="auto">
          <a:xfrm>
            <a:off x="5359245" y="4637313"/>
            <a:ext cx="3549302" cy="1779459"/>
          </a:xfrm>
          <a:prstGeom prst="rect">
            <a:avLst/>
          </a:prstGeom>
          <a:noFill/>
          <a:ln>
            <a:noFill/>
          </a:ln>
        </p:spPr>
      </p:pic>
      <p:sp>
        <p:nvSpPr>
          <p:cNvPr id="15" name="Rectangle 14"/>
          <p:cNvSpPr/>
          <p:nvPr/>
        </p:nvSpPr>
        <p:spPr>
          <a:xfrm>
            <a:off x="329684" y="2223107"/>
            <a:ext cx="8357115" cy="1754326"/>
          </a:xfrm>
          <a:prstGeom prst="rect">
            <a:avLst/>
          </a:prstGeom>
        </p:spPr>
        <p:txBody>
          <a:bodyPr wrap="square">
            <a:spAutoFit/>
          </a:bodyPr>
          <a:lstStyle/>
          <a:p>
            <a:pPr marR="0"/>
            <a:r>
              <a:rPr lang="en-US" dirty="0" smtClean="0">
                <a:latin typeface="Calibri" panose="020F0502020204030204" pitchFamily="34" charset="0"/>
                <a:ea typeface="Times New Roman" panose="02020603050405020304" pitchFamily="18" charset="0"/>
              </a:rPr>
              <a:t>Test:</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Constant-V/Hz </a:t>
            </a:r>
            <a:r>
              <a:rPr lang="en-US" dirty="0">
                <a:latin typeface="Calibri" panose="020F0502020204030204" pitchFamily="34" charset="0"/>
                <a:ea typeface="Times New Roman" panose="02020603050405020304" pitchFamily="18" charset="0"/>
              </a:rPr>
              <a:t>operation at 200Hz (2400r/min) under no-load conditions</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A </a:t>
            </a:r>
            <a:r>
              <a:rPr lang="en-US" dirty="0">
                <a:latin typeface="Calibri" panose="020F0502020204030204" pitchFamily="34" charset="0"/>
                <a:ea typeface="Times New Roman" panose="02020603050405020304" pitchFamily="18" charset="0"/>
              </a:rPr>
              <a:t>basic sine-triangle PWM algorithm is used for the voltage modulation with a switching frequency of 20kHz and a modulation index value of 0.95.</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The </a:t>
            </a:r>
            <a:r>
              <a:rPr lang="en-US" dirty="0">
                <a:latin typeface="Calibri" panose="020F0502020204030204" pitchFamily="34" charset="0"/>
                <a:ea typeface="Times New Roman" panose="02020603050405020304" pitchFamily="18" charset="0"/>
              </a:rPr>
              <a:t>drive is operating with a reduced dc link voltage of 110V</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Current </a:t>
            </a:r>
            <a:r>
              <a:rPr lang="en-US" dirty="0">
                <a:latin typeface="Calibri" panose="020F0502020204030204" pitchFamily="34" charset="0"/>
                <a:ea typeface="Times New Roman" panose="02020603050405020304" pitchFamily="18" charset="0"/>
              </a:rPr>
              <a:t>and voltage waveforms, hall effect sensor frequency </a:t>
            </a:r>
            <a:r>
              <a:rPr lang="en-US" dirty="0" smtClean="0">
                <a:latin typeface="Calibri" panose="020F0502020204030204" pitchFamily="34" charset="0"/>
                <a:ea typeface="Times New Roman" panose="02020603050405020304" pitchFamily="18" charset="0"/>
              </a:rPr>
              <a:t>test</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9320644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763" y="2385389"/>
            <a:ext cx="2448134" cy="1839770"/>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0144" y="2054461"/>
            <a:ext cx="3531476" cy="2283900"/>
          </a:xfrm>
          <a:prstGeom prst="rect">
            <a:avLst/>
          </a:prstGeom>
          <a:noFill/>
          <a:ln>
            <a:noFill/>
          </a:ln>
        </p:spPr>
      </p:pic>
      <p:pic>
        <p:nvPicPr>
          <p:cNvPr id="13" name="Picture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462" y="4338361"/>
            <a:ext cx="3176752" cy="2409280"/>
          </a:xfrm>
          <a:prstGeom prst="rect">
            <a:avLst/>
          </a:prstGeom>
          <a:noFill/>
          <a:ln>
            <a:noFill/>
          </a:ln>
        </p:spPr>
      </p:pic>
      <p:pic>
        <p:nvPicPr>
          <p:cNvPr id="14" name="Picture 13"/>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8938" y="4338360"/>
            <a:ext cx="4150271" cy="2519639"/>
          </a:xfrm>
          <a:prstGeom prst="rect">
            <a:avLst/>
          </a:prstGeom>
          <a:noFill/>
          <a:ln>
            <a:noFill/>
          </a:ln>
        </p:spPr>
      </p:pic>
    </p:spTree>
    <p:extLst>
      <p:ext uri="{BB962C8B-B14F-4D97-AF65-F5344CB8AC3E}">
        <p14:creationId xmlns:p14="http://schemas.microsoft.com/office/powerpoint/2010/main" val="3904276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41890" y="988813"/>
            <a:ext cx="8544909"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88" y="2171701"/>
            <a:ext cx="3045287" cy="1695384"/>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574" y="2171701"/>
            <a:ext cx="3010563" cy="2100510"/>
          </a:xfrm>
          <a:prstGeom prst="rect">
            <a:avLst/>
          </a:prstGeom>
          <a:noFill/>
          <a:ln>
            <a:noFill/>
          </a:ln>
        </p:spPr>
      </p:pic>
      <p:pic>
        <p:nvPicPr>
          <p:cNvPr id="14" name="Picture 1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384" y="2343893"/>
            <a:ext cx="2735108" cy="1723612"/>
          </a:xfrm>
          <a:prstGeom prst="rect">
            <a:avLst/>
          </a:prstGeom>
          <a:noFill/>
          <a:ln>
            <a:noFill/>
          </a:ln>
        </p:spPr>
      </p:pic>
      <p:pic>
        <p:nvPicPr>
          <p:cNvPr id="15" name="Picture 1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219" y="3867085"/>
            <a:ext cx="5845918" cy="2849025"/>
          </a:xfrm>
          <a:prstGeom prst="rect">
            <a:avLst/>
          </a:prstGeom>
          <a:noFill/>
          <a:ln>
            <a:noFill/>
          </a:ln>
        </p:spPr>
      </p:pic>
    </p:spTree>
    <p:extLst>
      <p:ext uri="{BB962C8B-B14F-4D97-AF65-F5344CB8AC3E}">
        <p14:creationId xmlns:p14="http://schemas.microsoft.com/office/powerpoint/2010/main" val="7196049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sp>
        <p:nvSpPr>
          <p:cNvPr id="2" name="Rectangle 1"/>
          <p:cNvSpPr/>
          <p:nvPr/>
        </p:nvSpPr>
        <p:spPr>
          <a:xfrm>
            <a:off x="283778" y="2171701"/>
            <a:ext cx="8860221" cy="4537781"/>
          </a:xfrm>
          <a:prstGeom prst="rect">
            <a:avLst/>
          </a:prstGeom>
        </p:spPr>
        <p:txBody>
          <a:bodyPr wrap="square">
            <a:spAutoFit/>
          </a:bodyPr>
          <a:lstStyle/>
          <a:p>
            <a:pPr marL="342900" lvl="0" indent="-342900">
              <a:lnSpc>
                <a:spcPct val="107000"/>
              </a:lnSpc>
              <a:spcAft>
                <a:spcPts val="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Significant </a:t>
            </a:r>
            <a:r>
              <a:rPr lang="en-US" dirty="0">
                <a:latin typeface="Calibri" panose="020F0502020204030204" pitchFamily="34" charset="0"/>
                <a:ea typeface="Calibri" panose="020F0502020204030204" pitchFamily="34" charset="0"/>
                <a:cs typeface="Times New Roman" panose="02020603050405020304" pitchFamily="18" charset="0"/>
              </a:rPr>
              <a:t>reduction in component quantity. does not require any extra capacitors, diodes or isolated voltage sources.</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Unlimited flexibility and performance optimization, can accommodate a wide range of voltage levels and power ratings, allowing for the use of </a:t>
            </a:r>
            <a:r>
              <a:rPr lang="en-US" dirty="0" smtClean="0">
                <a:latin typeface="Calibri" panose="020F0502020204030204" pitchFamily="34" charset="0"/>
                <a:ea typeface="Calibri" panose="020F0502020204030204" pitchFamily="34" charset="0"/>
                <a:cs typeface="Times New Roman" panose="02020603050405020304" pitchFamily="18" charset="0"/>
              </a:rPr>
              <a:t>low-voltage devices</a:t>
            </a:r>
            <a:r>
              <a:rPr lang="en-US"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Compatibility with different systems. </a:t>
            </a:r>
            <a:r>
              <a:rPr lang="en-US" dirty="0" smtClean="0">
                <a:latin typeface="Calibri" panose="020F0502020204030204" pitchFamily="34" charset="0"/>
                <a:ea typeface="Calibri" panose="020F0502020204030204" pitchFamily="34" charset="0"/>
                <a:cs typeface="Times New Roman" panose="02020603050405020304" pitchFamily="18" charset="0"/>
              </a:rPr>
              <a:t>Can </a:t>
            </a:r>
            <a:r>
              <a:rPr lang="en-US" dirty="0">
                <a:latin typeface="Calibri" panose="020F0502020204030204" pitchFamily="34" charset="0"/>
                <a:ea typeface="Calibri" panose="020F0502020204030204" pitchFamily="34" charset="0"/>
                <a:cs typeface="Times New Roman" panose="02020603050405020304" pitchFamily="18" charset="0"/>
              </a:rPr>
              <a:t>be supplied by either a single dc source, or several dc sources to power each module.</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Modular design. </a:t>
            </a:r>
            <a:r>
              <a:rPr lang="en-US" dirty="0" smtClean="0">
                <a:latin typeface="Calibri" panose="020F0502020204030204" pitchFamily="34" charset="0"/>
                <a:ea typeface="Calibri" panose="020F0502020204030204" pitchFamily="34" charset="0"/>
                <a:cs typeface="Times New Roman" panose="02020603050405020304" pitchFamily="18" charset="0"/>
              </a:rPr>
              <a:t>Manufacturing </a:t>
            </a:r>
            <a:r>
              <a:rPr lang="en-US" dirty="0">
                <a:latin typeface="Calibri" panose="020F0502020204030204" pitchFamily="34" charset="0"/>
                <a:ea typeface="Calibri" panose="020F0502020204030204" pitchFamily="34" charset="0"/>
                <a:cs typeface="Times New Roman" panose="02020603050405020304" pitchFamily="18" charset="0"/>
              </a:rPr>
              <a:t>cost reduction, faster product development, easy maintenance, and simple construction. The proposed topology has identical gate signal commands for each module (with a phase-shift for interleaving)</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Release of insulation burden and extended service life. The common mode voltage and differential mode output voltages on insulation layers are reduced to </a:t>
            </a:r>
            <a:r>
              <a:rPr lang="en-US" dirty="0" err="1">
                <a:latin typeface="Calibri" panose="020F0502020204030204" pitchFamily="34" charset="0"/>
                <a:ea typeface="Calibri" panose="020F0502020204030204" pitchFamily="34" charset="0"/>
                <a:cs typeface="Times New Roman" panose="02020603050405020304" pitchFamily="18" charset="0"/>
              </a:rPr>
              <a:t>to</a:t>
            </a:r>
            <a:r>
              <a:rPr lang="en-US" dirty="0">
                <a:latin typeface="Calibri" panose="020F0502020204030204" pitchFamily="34" charset="0"/>
                <a:ea typeface="Calibri" panose="020F0502020204030204" pitchFamily="34" charset="0"/>
                <a:cs typeface="Times New Roman" panose="02020603050405020304" pitchFamily="18" charset="0"/>
              </a:rPr>
              <a:t> Vdc/n.</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Reduction in capacitor size. The capacitor size can be further reduced by the interleaving technique.</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Better fault tolerance. </a:t>
            </a:r>
            <a:r>
              <a:rPr lang="en-US" dirty="0" smtClean="0">
                <a:latin typeface="Calibri" panose="020F0502020204030204" pitchFamily="34" charset="0"/>
                <a:ea typeface="Calibri" panose="020F0502020204030204" pitchFamily="34" charset="0"/>
                <a:cs typeface="Times New Roman" panose="02020603050405020304" pitchFamily="18" charset="0"/>
              </a:rPr>
              <a:t>Has </a:t>
            </a:r>
            <a:r>
              <a:rPr lang="en-US" dirty="0">
                <a:latin typeface="Calibri" panose="020F0502020204030204" pitchFamily="34" charset="0"/>
                <a:ea typeface="Calibri" panose="020F0502020204030204" pitchFamily="34" charset="0"/>
                <a:cs typeface="Times New Roman" panose="02020603050405020304" pitchFamily="18" charset="0"/>
              </a:rPr>
              <a:t>access to the voltage and current of each machine winding enabling detection of machine faults </a:t>
            </a:r>
            <a:r>
              <a:rPr lang="en-US" dirty="0" smtClean="0">
                <a:latin typeface="Calibri" panose="020F0502020204030204" pitchFamily="34" charset="0"/>
                <a:ea typeface="Calibri" panose="020F0502020204030204" pitchFamily="34" charset="0"/>
                <a:cs typeface="Times New Roman" panose="02020603050405020304" pitchFamily="18" charset="0"/>
              </a:rPr>
              <a:t>through </a:t>
            </a:r>
            <a:r>
              <a:rPr lang="en-US" dirty="0">
                <a:latin typeface="Calibri" panose="020F0502020204030204" pitchFamily="34" charset="0"/>
                <a:ea typeface="Calibri" panose="020F0502020204030204" pitchFamily="34" charset="0"/>
                <a:cs typeface="Times New Roman" panose="02020603050405020304" pitchFamily="18" charset="0"/>
              </a:rPr>
              <a:t>measurement of winding voltages</a:t>
            </a:r>
            <a:r>
              <a:rPr lang="en-US"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76255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sp>
        <p:nvSpPr>
          <p:cNvPr id="2" name="Rectangle 1"/>
          <p:cNvSpPr/>
          <p:nvPr/>
        </p:nvSpPr>
        <p:spPr>
          <a:xfrm>
            <a:off x="10884" y="3300104"/>
            <a:ext cx="9144000" cy="158556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Machine </a:t>
            </a:r>
            <a:r>
              <a:rPr lang="en-US" dirty="0">
                <a:latin typeface="Calibri" panose="020F0502020204030204" pitchFamily="34" charset="0"/>
                <a:ea typeface="Calibri" panose="020F0502020204030204" pitchFamily="34" charset="0"/>
                <a:cs typeface="Times New Roman" panose="02020603050405020304" pitchFamily="18" charset="0"/>
              </a:rPr>
              <a:t>split winding, Gate signal interleaving, Voltage balancer. PSD </a:t>
            </a:r>
            <a:r>
              <a:rPr lang="en-US" dirty="0" err="1">
                <a:latin typeface="Calibri" panose="020F0502020204030204" pitchFamily="34" charset="0"/>
                <a:ea typeface="Calibri" panose="020F0502020204030204" pitchFamily="34" charset="0"/>
                <a:cs typeface="Times New Roman" panose="02020603050405020304" pitchFamily="18" charset="0"/>
              </a:rPr>
              <a:t>söylememiş</a:t>
            </a:r>
            <a:r>
              <a:rPr lang="en-US" dirty="0">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2 modules, MATLAB/Simulink, 200Vdc, 30kHz, 1mF each, 2 A </a:t>
            </a:r>
            <a:r>
              <a:rPr lang="en-US" dirty="0" err="1">
                <a:latin typeface="Calibri" panose="020F0502020204030204" pitchFamily="34" charset="0"/>
                <a:ea typeface="Calibri" panose="020F0502020204030204" pitchFamily="34" charset="0"/>
                <a:cs typeface="Times New Roman" panose="02020603050405020304" pitchFamily="18" charset="0"/>
              </a:rPr>
              <a:t>Iq</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Experiment: 2 modules, 1.5kW, m/c, 200Vdc, 25kHz, 54uF each, 750rpm, 36 slot induction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 </a:t>
            </a:r>
            <a:r>
              <a:rPr lang="en-US" dirty="0">
                <a:latin typeface="Calibri" panose="020F0502020204030204" pitchFamily="34" charset="0"/>
                <a:ea typeface="Calibri" panose="020F0502020204030204" pitchFamily="34" charset="0"/>
                <a:cs typeface="Times New Roman" panose="02020603050405020304" pitchFamily="18" charset="0"/>
              </a:rPr>
              <a:t>3-lead, 3-phase, 4-pole induction motor is rewound into a 6-lead 3-phase motor</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3063" y="4963933"/>
            <a:ext cx="4579883" cy="1965012"/>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4963933"/>
            <a:ext cx="4501055" cy="1639896"/>
          </a:xfrm>
          <a:prstGeom prst="rect">
            <a:avLst/>
          </a:prstGeom>
          <a:noFill/>
          <a:ln>
            <a:noFill/>
          </a:ln>
        </p:spPr>
      </p:pic>
      <p:sp>
        <p:nvSpPr>
          <p:cNvPr id="7" name="Rectangle 6"/>
          <p:cNvSpPr/>
          <p:nvPr/>
        </p:nvSpPr>
        <p:spPr>
          <a:xfrm>
            <a:off x="86710" y="2548126"/>
            <a:ext cx="8836573" cy="388696"/>
          </a:xfrm>
          <a:prstGeom prst="rect">
            <a:avLst/>
          </a:prstGeom>
        </p:spPr>
        <p:txBody>
          <a:bodyPr wrap="square">
            <a:spAutoFit/>
          </a:bodyPr>
          <a:lstStyle/>
          <a:p>
            <a:pPr marL="342900" lvl="0" indent="-34290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b="1" dirty="0">
                <a:latin typeface="Calibri" panose="020F0502020204030204" pitchFamily="34" charset="0"/>
                <a:ea typeface="Calibri" panose="020F0502020204030204" pitchFamily="34" charset="0"/>
                <a:cs typeface="Times New Roman" panose="02020603050405020304" pitchFamily="18" charset="0"/>
              </a:rPr>
              <a:t>disadvantage</a:t>
            </a:r>
            <a:r>
              <a:rPr lang="en-US" dirty="0">
                <a:latin typeface="Calibri" panose="020F0502020204030204" pitchFamily="34" charset="0"/>
                <a:ea typeface="Calibri" panose="020F0502020204030204" pitchFamily="34" charset="0"/>
                <a:cs typeface="Times New Roman" panose="02020603050405020304" pitchFamily="18" charset="0"/>
              </a:rPr>
              <a:t> of the proposed topology is the increased number of machine </a:t>
            </a:r>
            <a:r>
              <a:rPr lang="en-US" dirty="0" smtClean="0">
                <a:latin typeface="Calibri" panose="020F0502020204030204" pitchFamily="34" charset="0"/>
                <a:ea typeface="Calibri" panose="020F0502020204030204" pitchFamily="34" charset="0"/>
                <a:cs typeface="Times New Roman" panose="02020603050405020304" pitchFamily="18" charset="0"/>
              </a:rPr>
              <a:t>leads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55070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Yehui</a:t>
            </a:r>
            <a:r>
              <a:rPr lang="tr-TR" sz="2000" dirty="0" smtClean="0">
                <a:latin typeface="Calibri" panose="020F0502020204030204" pitchFamily="34" charset="0"/>
                <a:ea typeface="Calibri" panose="020F0502020204030204" pitchFamily="34" charset="0"/>
                <a:cs typeface="Times New Roman" panose="02020603050405020304" pitchFamily="18" charset="0"/>
              </a:rPr>
              <a:t> 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Design, modeling, and control of multilevel converter motor drive with modular design and split winding machine</a:t>
            </a:r>
          </a:p>
        </p:txBody>
      </p:sp>
      <p:sp>
        <p:nvSpPr>
          <p:cNvPr id="2" name="Rectangle 1"/>
          <p:cNvSpPr/>
          <p:nvPr/>
        </p:nvSpPr>
        <p:spPr>
          <a:xfrm>
            <a:off x="0" y="2171701"/>
            <a:ext cx="9144000" cy="145398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Experiment: RL load</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Two inverters, 150V, 3A each, 36uF, inverter radius: 3 inch, converter height: 0.6 inch</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%35 reduction in the DC link current ripple</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Motor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de test </a:t>
            </a:r>
            <a:r>
              <a:rPr lang="en-US" sz="1600" dirty="0" err="1">
                <a:latin typeface="Calibri" panose="020F0502020204030204" pitchFamily="34" charset="0"/>
                <a:ea typeface="Calibri" panose="020F0502020204030204" pitchFamily="34" charset="0"/>
                <a:cs typeface="Times New Roman" panose="02020603050405020304" pitchFamily="18" charset="0"/>
              </a:rPr>
              <a:t>yapılmış</a:t>
            </a:r>
            <a:r>
              <a:rPr lang="en-US" sz="1600" dirty="0">
                <a:latin typeface="Calibri" panose="020F0502020204030204" pitchFamily="34" charset="0"/>
                <a:ea typeface="Calibri" panose="020F0502020204030204" pitchFamily="34" charset="0"/>
                <a:cs typeface="Times New Roman" panose="02020603050405020304" pitchFamily="18" charset="0"/>
              </a:rPr>
              <a:t> (rewound induction)</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75052" y="3779252"/>
            <a:ext cx="3332776" cy="185692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4201511" y="3711534"/>
            <a:ext cx="4849440" cy="1688156"/>
          </a:xfrm>
          <a:prstGeom prst="rect">
            <a:avLst/>
          </a:prstGeom>
          <a:noFill/>
          <a:ln>
            <a:noFill/>
          </a:ln>
        </p:spPr>
      </p:pic>
    </p:spTree>
    <p:extLst>
      <p:ext uri="{BB962C8B-B14F-4D97-AF65-F5344CB8AC3E}">
        <p14:creationId xmlns:p14="http://schemas.microsoft.com/office/powerpoint/2010/main" val="631379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err="1">
                <a:solidFill>
                  <a:schemeClr val="accent1">
                    <a:lumMod val="50000"/>
                  </a:schemeClr>
                </a:solidFill>
                <a:cs typeface="Arial" panose="020B0604020202020204" pitchFamily="34" charset="0"/>
              </a:rPr>
              <a:t>Wisconsion</a:t>
            </a:r>
            <a:r>
              <a:rPr lang="en-US" sz="2800" b="1" dirty="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70945" y="965826"/>
            <a:ext cx="8995605" cy="853567"/>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Nathan </a:t>
            </a:r>
            <a:r>
              <a:rPr lang="en-US" sz="2000" dirty="0">
                <a:latin typeface="Calibri" panose="020F0502020204030204" pitchFamily="34" charset="0"/>
                <a:ea typeface="Calibri" panose="020F0502020204030204" pitchFamily="34" charset="0"/>
                <a:cs typeface="Times New Roman" panose="02020603050405020304" pitchFamily="18" charset="0"/>
              </a:rPr>
              <a:t>C. Harris, Thomas 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Surong</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Huang</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with</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Lipo</a:t>
            </a:r>
            <a:r>
              <a:rPr lang="tr-TR" sz="20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2002, </a:t>
            </a:r>
            <a:r>
              <a:rPr lang="en-US" sz="2000" b="1" i="1" dirty="0" smtClean="0">
                <a:solidFill>
                  <a:srgbClr val="0070C0"/>
                </a:solidFill>
              </a:rPr>
              <a:t>Integrated </a:t>
            </a:r>
            <a:r>
              <a:rPr lang="en-US" sz="2000" b="1" i="1" dirty="0">
                <a:solidFill>
                  <a:srgbClr val="0070C0"/>
                </a:solidFill>
              </a:rPr>
              <a:t>Motor/Controller Drive for Automotive Water Pump </a:t>
            </a:r>
            <a:r>
              <a:rPr lang="en-US" sz="2000" b="1" i="1" dirty="0" smtClean="0">
                <a:solidFill>
                  <a:srgbClr val="0070C0"/>
                </a:solidFill>
              </a:rPr>
              <a:t>Application</a:t>
            </a:r>
            <a:endParaRPr lang="en-US" sz="2000" b="1" i="1" dirty="0">
              <a:solidFill>
                <a:srgbClr val="0070C0"/>
              </a:solidFill>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b="13027"/>
          <a:stretch/>
        </p:blipFill>
        <p:spPr bwMode="auto">
          <a:xfrm>
            <a:off x="2640724" y="5489664"/>
            <a:ext cx="2963917" cy="1368336"/>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9524" y="2646693"/>
            <a:ext cx="4674476" cy="1950559"/>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4641" y="4697240"/>
            <a:ext cx="3461910" cy="2062373"/>
          </a:xfrm>
          <a:prstGeom prst="rect">
            <a:avLst/>
          </a:prstGeom>
          <a:noFill/>
          <a:ln>
            <a:noFill/>
          </a:ln>
        </p:spPr>
      </p:pic>
      <p:sp>
        <p:nvSpPr>
          <p:cNvPr id="4" name="Rectangle 3"/>
          <p:cNvSpPr/>
          <p:nvPr/>
        </p:nvSpPr>
        <p:spPr>
          <a:xfrm>
            <a:off x="127497" y="2339294"/>
            <a:ext cx="4195506" cy="3389133"/>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No hardware, No </a:t>
            </a:r>
            <a:r>
              <a:rPr lang="en-US" sz="1600" dirty="0" smtClean="0">
                <a:latin typeface="Calibri" panose="020F0502020204030204" pitchFamily="34" charset="0"/>
                <a:ea typeface="Calibri" panose="020F0502020204030204" pitchFamily="34" charset="0"/>
                <a:cs typeface="Times New Roman" panose="02020603050405020304" pitchFamily="18" charset="0"/>
              </a:rPr>
              <a:t>modularization</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500W, 42VDC, </a:t>
            </a:r>
            <a:r>
              <a:rPr lang="en-US" sz="1600" dirty="0" smtClean="0">
                <a:latin typeface="Calibri" panose="020F0502020204030204" pitchFamily="34" charset="0"/>
                <a:ea typeface="Calibri" panose="020F0502020204030204" pitchFamily="34" charset="0"/>
                <a:cs typeface="Times New Roman" panose="02020603050405020304" pitchFamily="18" charset="0"/>
              </a:rPr>
              <a:t>5000rpm</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5 brushless machine topologies are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discussed.Interior</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PM synchronous m/c is </a:t>
            </a:r>
            <a:r>
              <a:rPr lang="en-US" sz="1600" dirty="0" smtClean="0">
                <a:latin typeface="Calibri" panose="020F0502020204030204" pitchFamily="34" charset="0"/>
                <a:ea typeface="Calibri" panose="020F0502020204030204" pitchFamily="34" charset="0"/>
                <a:cs typeface="Times New Roman" panose="02020603050405020304" pitchFamily="18" charset="0"/>
              </a:rPr>
              <a:t>selected</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Six-switch PWM voltage-source inverter, power MOSFETs, integrated power electronics module (IPEM)</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On </a:t>
            </a:r>
            <a:r>
              <a:rPr lang="en-US" sz="1600" dirty="0" smtClean="0">
                <a:latin typeface="Calibri" panose="020F0502020204030204" pitchFamily="34" charset="0"/>
                <a:ea typeface="Calibri" panose="020F0502020204030204" pitchFamily="34" charset="0"/>
                <a:cs typeface="Times New Roman" panose="02020603050405020304" pitchFamily="18" charset="0"/>
              </a:rPr>
              <a:t>P</a:t>
            </a:r>
            <a:r>
              <a:rPr lang="tr-TR" sz="1600" dirty="0" err="1" smtClean="0">
                <a:latin typeface="Calibri" panose="020F0502020204030204" pitchFamily="34" charset="0"/>
                <a:ea typeface="Calibri" panose="020F0502020204030204" pitchFamily="34" charset="0"/>
                <a:cs typeface="Times New Roman" panose="02020603050405020304" pitchFamily="18" charset="0"/>
              </a:rPr>
              <a:t>ower</a:t>
            </a:r>
            <a:r>
              <a:rPr lang="tr-TR"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smtClean="0">
                <a:latin typeface="Calibri" panose="020F0502020204030204" pitchFamily="34" charset="0"/>
                <a:ea typeface="Calibri" panose="020F0502020204030204" pitchFamily="34" charset="0"/>
                <a:cs typeface="Times New Roman" panose="02020603050405020304" pitchFamily="18" charset="0"/>
              </a:rPr>
              <a:t>E</a:t>
            </a:r>
            <a:r>
              <a:rPr lang="tr-TR" sz="1600" dirty="0" err="1" smtClean="0">
                <a:latin typeface="Calibri" panose="020F0502020204030204" pitchFamily="34" charset="0"/>
                <a:ea typeface="Calibri" panose="020F0502020204030204" pitchFamily="34" charset="0"/>
                <a:cs typeface="Times New Roman" panose="02020603050405020304" pitchFamily="18" charset="0"/>
              </a:rPr>
              <a:t>lectronics</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side, physical layout, thermal management and EMI filter design are discussed</a:t>
            </a:r>
          </a:p>
        </p:txBody>
      </p:sp>
    </p:spTree>
    <p:extLst>
      <p:ext uri="{BB962C8B-B14F-4D97-AF65-F5344CB8AC3E}">
        <p14:creationId xmlns:p14="http://schemas.microsoft.com/office/powerpoint/2010/main" val="40470345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Yehui</a:t>
            </a:r>
            <a:r>
              <a:rPr lang="tr-TR" sz="2000" dirty="0" smtClean="0">
                <a:latin typeface="Calibri" panose="020F0502020204030204" pitchFamily="34" charset="0"/>
                <a:ea typeface="Calibri" panose="020F0502020204030204" pitchFamily="34" charset="0"/>
                <a:cs typeface="Times New Roman" panose="02020603050405020304" pitchFamily="18" charset="0"/>
              </a:rPr>
              <a:t> 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Design, modeling, and control of multilevel converter motor drive with modular design and split winding machine</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40413" y="2353463"/>
            <a:ext cx="6262863" cy="1706157"/>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157053" y="4059620"/>
            <a:ext cx="4115402" cy="2735318"/>
          </a:xfrm>
          <a:prstGeom prst="rect">
            <a:avLst/>
          </a:prstGeom>
          <a:noFill/>
          <a:ln>
            <a:noFill/>
          </a:ln>
        </p:spPr>
      </p:pic>
    </p:spTree>
    <p:extLst>
      <p:ext uri="{BB962C8B-B14F-4D97-AF65-F5344CB8AC3E}">
        <p14:creationId xmlns:p14="http://schemas.microsoft.com/office/powerpoint/2010/main" val="23195032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Shea</a:t>
            </a:r>
            <a:r>
              <a:rPr lang="en-US" sz="2000" dirty="0">
                <a:latin typeface="Calibri" panose="020F0502020204030204" pitchFamily="34" charset="0"/>
                <a:ea typeface="Calibri" panose="020F0502020204030204" pitchFamily="34" charset="0"/>
                <a:cs typeface="Times New Roman" panose="02020603050405020304" pitchFamily="18" charset="0"/>
              </a:rPr>
              <a:t> and T. 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Control challenges and mitigation techniques for sensor errors in modular motor drives with weakly-coupled distributed control architectures</a:t>
            </a:r>
          </a:p>
        </p:txBody>
      </p:sp>
      <p:sp>
        <p:nvSpPr>
          <p:cNvPr id="2" name="Rectangle 1"/>
          <p:cNvSpPr/>
          <p:nvPr/>
        </p:nvSpPr>
        <p:spPr>
          <a:xfrm>
            <a:off x="0" y="2171701"/>
            <a:ext cx="9144000" cy="87100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Sensor </a:t>
            </a:r>
            <a:r>
              <a:rPr lang="en-US" sz="1600" dirty="0">
                <a:latin typeface="Calibri" panose="020F0502020204030204" pitchFamily="34" charset="0"/>
                <a:ea typeface="Calibri" panose="020F0502020204030204" pitchFamily="34" charset="0"/>
                <a:cs typeface="Times New Roman" panose="02020603050405020304" pitchFamily="18" charset="0"/>
              </a:rPr>
              <a:t>errors and system unbalances that cause only minor performance degradation in conventional drive systems can lead to complete loss of function in modular drives with distributed control architecture</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00399"/>
            <a:ext cx="5880538" cy="3224013"/>
          </a:xfrm>
          <a:prstGeom prst="rect">
            <a:avLst/>
          </a:prstGeom>
          <a:noFill/>
          <a:ln>
            <a:noFill/>
          </a:ln>
        </p:spPr>
      </p:pic>
      <p:pic>
        <p:nvPicPr>
          <p:cNvPr id="11" name="Picture 10" descr="Image result for thomas m jahn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8097" y="3354076"/>
            <a:ext cx="2435772" cy="2916657"/>
          </a:xfrm>
          <a:prstGeom prst="rect">
            <a:avLst/>
          </a:prstGeom>
          <a:noFill/>
          <a:ln>
            <a:noFill/>
          </a:ln>
        </p:spPr>
      </p:pic>
    </p:spTree>
    <p:extLst>
      <p:ext uri="{BB962C8B-B14F-4D97-AF65-F5344CB8AC3E}">
        <p14:creationId xmlns:p14="http://schemas.microsoft.com/office/powerpoint/2010/main" val="1683159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68269"/>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Jiyao</a:t>
            </a:r>
            <a:r>
              <a:rPr lang="en-US" sz="2000" dirty="0">
                <a:latin typeface="Calibri" panose="020F0502020204030204" pitchFamily="34" charset="0"/>
                <a:ea typeface="Calibri" panose="020F0502020204030204" pitchFamily="34" charset="0"/>
                <a:cs typeface="Times New Roman" panose="02020603050405020304" pitchFamily="18" charset="0"/>
              </a:rPr>
              <a:t> Wang,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Class of Modular Multilevel Motor Drives with Design Flexibility and Reduced Components Number</a:t>
            </a:r>
          </a:p>
        </p:txBody>
      </p:sp>
      <p:sp>
        <p:nvSpPr>
          <p:cNvPr id="2" name="Rectangle 1"/>
          <p:cNvSpPr/>
          <p:nvPr/>
        </p:nvSpPr>
        <p:spPr>
          <a:xfrm>
            <a:off x="0" y="2171701"/>
            <a:ext cx="9144000" cy="4651786"/>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Inverter </a:t>
            </a:r>
            <a:r>
              <a:rPr lang="en-US" dirty="0">
                <a:latin typeface="Calibri" panose="020F0502020204030204" pitchFamily="34" charset="0"/>
                <a:ea typeface="Calibri" panose="020F0502020204030204" pitchFamily="34" charset="0"/>
                <a:cs typeface="Times New Roman" panose="02020603050405020304" pitchFamily="18" charset="0"/>
              </a:rPr>
              <a:t>topologies, proposed series connected topology (1), proposed </a:t>
            </a:r>
            <a:r>
              <a:rPr lang="en-US" dirty="0" smtClean="0">
                <a:latin typeface="Calibri" panose="020F0502020204030204" pitchFamily="34" charset="0"/>
                <a:ea typeface="Calibri" panose="020F0502020204030204" pitchFamily="34" charset="0"/>
                <a:cs typeface="Times New Roman" panose="02020603050405020304" pitchFamily="18" charset="0"/>
              </a:rPr>
              <a:t>2S </a:t>
            </a:r>
            <a:r>
              <a:rPr lang="en-US" dirty="0">
                <a:latin typeface="Calibri" panose="020F0502020204030204" pitchFamily="34" charset="0"/>
                <a:ea typeface="Calibri" panose="020F0502020204030204" pitchFamily="34" charset="0"/>
                <a:cs typeface="Times New Roman" panose="02020603050405020304" pitchFamily="18" charset="0"/>
              </a:rPr>
              <a:t>3L topologies (2-3)</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Simulation </a:t>
            </a:r>
            <a:r>
              <a:rPr lang="en-US" dirty="0">
                <a:latin typeface="Calibri" panose="020F0502020204030204" pitchFamily="34" charset="0"/>
                <a:ea typeface="Calibri" panose="020F0502020204030204" pitchFamily="34" charset="0"/>
                <a:cs typeface="Times New Roman" panose="02020603050405020304" pitchFamily="18" charset="0"/>
              </a:rPr>
              <a:t>and experimental results (data </a:t>
            </a:r>
            <a:r>
              <a:rPr lang="en-US" dirty="0" err="1">
                <a:latin typeface="Calibri" panose="020F0502020204030204" pitchFamily="34" charset="0"/>
                <a:ea typeface="Calibri" panose="020F0502020204030204" pitchFamily="34" charset="0"/>
                <a:cs typeface="Times New Roman" panose="02020603050405020304" pitchFamily="18" charset="0"/>
              </a:rPr>
              <a:t>vermemiş</a:t>
            </a:r>
            <a:r>
              <a:rPr lang="en-US"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Common duty ratio control” is applied and there is no extra balancing </a:t>
            </a:r>
            <a:r>
              <a:rPr lang="en-US" dirty="0" smtClean="0">
                <a:latin typeface="Calibri" panose="020F0502020204030204" pitchFamily="34" charset="0"/>
                <a:ea typeface="Calibri" panose="020F0502020204030204" pitchFamily="34" charset="0"/>
                <a:cs typeface="Times New Roman" panose="02020603050405020304" pitchFamily="18" charset="0"/>
              </a:rPr>
              <a:t>control</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dirty="0">
                <a:latin typeface="Calibri" panose="020F0502020204030204" pitchFamily="34" charset="0"/>
                <a:ea typeface="Calibri" panose="020F0502020204030204" pitchFamily="34" charset="0"/>
                <a:cs typeface="Times New Roman" panose="02020603050405020304" pitchFamily="18" charset="0"/>
              </a:rPr>
              <a:t>module with a larger DC-bus voltage will thus have a larger load current, and as a result, the DC-bus capacitor will be discharged and the DC-bus voltage will drop. This negative feedback mechanism can balance the module voltage automatically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When </a:t>
            </a:r>
            <a:r>
              <a:rPr lang="en-US" dirty="0">
                <a:latin typeface="Calibri" panose="020F0502020204030204" pitchFamily="34" charset="0"/>
                <a:ea typeface="Calibri" panose="020F0502020204030204" pitchFamily="34" charset="0"/>
                <a:cs typeface="Times New Roman" panose="02020603050405020304" pitchFamily="18" charset="0"/>
              </a:rPr>
              <a:t>a module encounters a short circuit, the current will discharge the DC capacitor and its voltage will drop to zero. This mechanism prevents the module from further providing power. The total DC bus voltage will not be affected by the short circuit module, because the short circuit current will be limited within the module. Other healthy modules will share the total DC bus voltage equally. For example, when there are four modules in topology #1 and one of them becomes broken, the other three will handle 33% more voltages. It is considered safe because building the module with a 1.33 safety factor is quite reasonable. When more modules are used, the required safety factor is reduced.</a:t>
            </a:r>
          </a:p>
        </p:txBody>
      </p:sp>
    </p:spTree>
    <p:extLst>
      <p:ext uri="{BB962C8B-B14F-4D97-AF65-F5344CB8AC3E}">
        <p14:creationId xmlns:p14="http://schemas.microsoft.com/office/powerpoint/2010/main" val="13309611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68269"/>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Jiyao</a:t>
            </a:r>
            <a:r>
              <a:rPr lang="en-US" sz="2000" dirty="0">
                <a:latin typeface="Calibri" panose="020F0502020204030204" pitchFamily="34" charset="0"/>
                <a:ea typeface="Calibri" panose="020F0502020204030204" pitchFamily="34" charset="0"/>
                <a:cs typeface="Times New Roman" panose="02020603050405020304" pitchFamily="18" charset="0"/>
              </a:rPr>
              <a:t> Wang,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Class of Modular Multilevel Motor Drives with Design Flexibility and Reduced Components Number</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18914"/>
            <a:ext cx="2719552" cy="2408265"/>
          </a:xfrm>
          <a:prstGeom prst="rect">
            <a:avLst/>
          </a:prstGeom>
          <a:noFill/>
          <a:ln>
            <a:noFill/>
          </a:ln>
        </p:spPr>
      </p:pic>
      <p:pic>
        <p:nvPicPr>
          <p:cNvPr id="6" name="Picture 5"/>
          <p:cNvPicPr/>
          <p:nvPr/>
        </p:nvPicPr>
        <p:blipFill rotWithShape="1">
          <a:blip r:embed="rId4" cstate="print">
            <a:extLst>
              <a:ext uri="{28A0092B-C50C-407E-A947-70E740481C1C}">
                <a14:useLocalDpi xmlns:a14="http://schemas.microsoft.com/office/drawing/2010/main" val="0"/>
              </a:ext>
            </a:extLst>
          </a:blip>
          <a:srcRect b="31655"/>
          <a:stretch/>
        </p:blipFill>
        <p:spPr bwMode="auto">
          <a:xfrm>
            <a:off x="2719552" y="2218914"/>
            <a:ext cx="2530365" cy="2085072"/>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5814" y="2281975"/>
            <a:ext cx="2790496" cy="2022011"/>
          </a:xfrm>
          <a:prstGeom prst="rect">
            <a:avLst/>
          </a:prstGeom>
          <a:noFill/>
          <a:ln>
            <a:noFill/>
          </a:ln>
        </p:spPr>
      </p:pic>
      <p:pic>
        <p:nvPicPr>
          <p:cNvPr id="9" name="Picture 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237" y="4759956"/>
            <a:ext cx="2647315" cy="2215515"/>
          </a:xfrm>
          <a:prstGeom prst="rect">
            <a:avLst/>
          </a:prstGeom>
          <a:noFill/>
          <a:ln>
            <a:noFill/>
          </a:ln>
        </p:spPr>
      </p:pic>
      <p:pic>
        <p:nvPicPr>
          <p:cNvPr id="10" name="Picture 9"/>
          <p:cNvPicPr/>
          <p:nvPr/>
        </p:nvPicPr>
        <p:blipFill rotWithShape="1">
          <a:blip r:embed="rId7">
            <a:extLst>
              <a:ext uri="{28A0092B-C50C-407E-A947-70E740481C1C}">
                <a14:useLocalDpi xmlns:a14="http://schemas.microsoft.com/office/drawing/2010/main" val="0"/>
              </a:ext>
            </a:extLst>
          </a:blip>
          <a:srcRect b="63322"/>
          <a:stretch/>
        </p:blipFill>
        <p:spPr bwMode="auto">
          <a:xfrm>
            <a:off x="2737074" y="4238231"/>
            <a:ext cx="2913107" cy="1760548"/>
          </a:xfrm>
          <a:prstGeom prst="rect">
            <a:avLst/>
          </a:prstGeom>
          <a:noFill/>
          <a:ln>
            <a:noFill/>
          </a:ln>
          <a:extLst>
            <a:ext uri="{53640926-AAD7-44D8-BBD7-CCE9431645EC}">
              <a14:shadowObscured xmlns:a14="http://schemas.microsoft.com/office/drawing/2010/main"/>
            </a:ext>
          </a:extLst>
        </p:spPr>
      </p:pic>
      <p:pic>
        <p:nvPicPr>
          <p:cNvPr id="12" name="Picture 11"/>
          <p:cNvPicPr/>
          <p:nvPr/>
        </p:nvPicPr>
        <p:blipFill rotWithShape="1">
          <a:blip r:embed="rId7">
            <a:extLst>
              <a:ext uri="{28A0092B-C50C-407E-A947-70E740481C1C}">
                <a14:useLocalDpi xmlns:a14="http://schemas.microsoft.com/office/drawing/2010/main" val="0"/>
              </a:ext>
            </a:extLst>
          </a:blip>
          <a:srcRect t="69100"/>
          <a:stretch/>
        </p:blipFill>
        <p:spPr bwMode="auto">
          <a:xfrm>
            <a:off x="5754617" y="4369741"/>
            <a:ext cx="3296334" cy="1715749"/>
          </a:xfrm>
          <a:prstGeom prst="rect">
            <a:avLst/>
          </a:prstGeom>
          <a:noFill/>
          <a:ln>
            <a:noFill/>
          </a:ln>
          <a:extLst>
            <a:ext uri="{53640926-AAD7-44D8-BBD7-CCE9431645EC}">
              <a14:shadowObscured xmlns:a14="http://schemas.microsoft.com/office/drawing/2010/main"/>
            </a:ext>
          </a:extLst>
        </p:spPr>
      </p:pic>
      <p:pic>
        <p:nvPicPr>
          <p:cNvPr id="11" name="Picture 10"/>
          <p:cNvPicPr/>
          <p:nvPr/>
        </p:nvPicPr>
        <p:blipFill rotWithShape="1">
          <a:blip r:embed="rId7">
            <a:extLst>
              <a:ext uri="{28A0092B-C50C-407E-A947-70E740481C1C}">
                <a14:useLocalDpi xmlns:a14="http://schemas.microsoft.com/office/drawing/2010/main" val="0"/>
              </a:ext>
            </a:extLst>
          </a:blip>
          <a:srcRect l="30042" t="37275" r="26632" b="35536"/>
          <a:stretch/>
        </p:blipFill>
        <p:spPr bwMode="auto">
          <a:xfrm>
            <a:off x="4804317" y="5736037"/>
            <a:ext cx="1269574" cy="11745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0744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sp>
        <p:nvSpPr>
          <p:cNvPr id="2" name="Rectangle 1"/>
          <p:cNvSpPr/>
          <p:nvPr/>
        </p:nvSpPr>
        <p:spPr>
          <a:xfrm>
            <a:off x="250369" y="2029811"/>
            <a:ext cx="8665030" cy="4572021"/>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IMMD</a:t>
            </a:r>
            <a:r>
              <a:rPr lang="en-US" dirty="0">
                <a:latin typeface="Calibri" panose="020F0502020204030204" pitchFamily="34" charset="0"/>
                <a:ea typeface="Calibri" panose="020F0502020204030204" pitchFamily="34" charset="0"/>
                <a:cs typeface="Times New Roman" panose="02020603050405020304" pitchFamily="18" charset="0"/>
              </a:rPr>
              <a:t>, 200V GaN FETs, induction motor, series connected topology, interleaving</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Long </a:t>
            </a:r>
            <a:r>
              <a:rPr lang="en-US" dirty="0">
                <a:latin typeface="Calibri" panose="020F0502020204030204" pitchFamily="34" charset="0"/>
                <a:ea typeface="Calibri" panose="020F0502020204030204" pitchFamily="34" charset="0"/>
                <a:cs typeface="Times New Roman" panose="02020603050405020304" pitchFamily="18" charset="0"/>
              </a:rPr>
              <a:t>cable effect, aging of stator winding insulation layers</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plug-and-play” capability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Bulky </a:t>
            </a:r>
            <a:r>
              <a:rPr lang="en-US" dirty="0">
                <a:latin typeface="Calibri" panose="020F0502020204030204" pitchFamily="34" charset="0"/>
                <a:ea typeface="Calibri" panose="020F0502020204030204" pitchFamily="34" charset="0"/>
                <a:cs typeface="Times New Roman" panose="02020603050405020304" pitchFamily="18" charset="0"/>
              </a:rPr>
              <a:t>capacitors take approximately 30% of the total converter size, these capacitors are the tallest components on the printed circuit board (PCB)</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Capacitor </a:t>
            </a:r>
            <a:r>
              <a:rPr lang="en-US" dirty="0">
                <a:latin typeface="Calibri" panose="020F0502020204030204" pitchFamily="34" charset="0"/>
                <a:ea typeface="Calibri" panose="020F0502020204030204" pitchFamily="34" charset="0"/>
                <a:cs typeface="Times New Roman" panose="02020603050405020304" pitchFamily="18" charset="0"/>
              </a:rPr>
              <a:t>evaluation (AEC, MFC)</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36-slot </a:t>
            </a:r>
            <a:r>
              <a:rPr lang="en-US" dirty="0">
                <a:latin typeface="Calibri" panose="020F0502020204030204" pitchFamily="34" charset="0"/>
                <a:ea typeface="Calibri" panose="020F0502020204030204" pitchFamily="34" charset="0"/>
                <a:cs typeface="Times New Roman" panose="02020603050405020304" pitchFamily="18" charset="0"/>
              </a:rPr>
              <a:t>two-pole induction motor reconfigured to six leads, open loop V/f, SVPWM</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Two </a:t>
            </a:r>
            <a:r>
              <a:rPr lang="en-US" dirty="0">
                <a:latin typeface="Calibri" panose="020F0502020204030204" pitchFamily="34" charset="0"/>
                <a:ea typeface="Calibri" panose="020F0502020204030204" pitchFamily="34" charset="0"/>
                <a:cs typeface="Times New Roman" panose="02020603050405020304" pitchFamily="18" charset="0"/>
              </a:rPr>
              <a:t>inverter modules implemented with EPC GaN devices (EPC2018)</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It </a:t>
            </a:r>
            <a:r>
              <a:rPr lang="en-US" dirty="0">
                <a:latin typeface="Calibri" panose="020F0502020204030204" pitchFamily="34" charset="0"/>
                <a:ea typeface="Calibri" panose="020F0502020204030204" pitchFamily="34" charset="0"/>
                <a:cs typeface="Times New Roman" panose="02020603050405020304" pitchFamily="18" charset="0"/>
              </a:rPr>
              <a:t>is decided to use 50-µF capacitance in total in the hardware</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dirty="0">
                <a:latin typeface="Calibri" panose="020F0502020204030204" pitchFamily="34" charset="0"/>
                <a:ea typeface="Calibri" panose="020F0502020204030204" pitchFamily="34" charset="0"/>
                <a:cs typeface="Times New Roman" panose="02020603050405020304" pitchFamily="18" charset="0"/>
              </a:rPr>
              <a:t>power rating of this tested motor is relatively small, the motor temperature is within limit</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Experiment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Vdc</a:t>
            </a:r>
            <a:r>
              <a:rPr lang="en-US" dirty="0">
                <a:latin typeface="Calibri" panose="020F0502020204030204" pitchFamily="34" charset="0"/>
                <a:ea typeface="Calibri" panose="020F0502020204030204" pitchFamily="34" charset="0"/>
                <a:cs typeface="Times New Roman" panose="02020603050405020304" pitchFamily="18" charset="0"/>
              </a:rPr>
              <a:t> = 200V, n = 2, </a:t>
            </a:r>
            <a:r>
              <a:rPr lang="en-US" dirty="0" err="1">
                <a:latin typeface="Calibri" panose="020F0502020204030204" pitchFamily="34" charset="0"/>
                <a:ea typeface="Calibri" panose="020F0502020204030204" pitchFamily="34" charset="0"/>
                <a:cs typeface="Times New Roman" panose="02020603050405020304" pitchFamily="18" charset="0"/>
              </a:rPr>
              <a:t>fsw</a:t>
            </a:r>
            <a:r>
              <a:rPr lang="en-US" dirty="0">
                <a:latin typeface="Calibri" panose="020F0502020204030204" pitchFamily="34" charset="0"/>
                <a:ea typeface="Calibri" panose="020F0502020204030204" pitchFamily="34" charset="0"/>
                <a:cs typeface="Times New Roman" panose="02020603050405020304" pitchFamily="18" charset="0"/>
              </a:rPr>
              <a:t> = 100kHz, </a:t>
            </a:r>
            <a:r>
              <a:rPr lang="en-US" dirty="0" err="1">
                <a:latin typeface="Calibri" panose="020F0502020204030204" pitchFamily="34" charset="0"/>
                <a:ea typeface="Calibri" panose="020F0502020204030204" pitchFamily="34" charset="0"/>
                <a:cs typeface="Times New Roman" panose="02020603050405020304" pitchFamily="18" charset="0"/>
              </a:rPr>
              <a:t>Vmline</a:t>
            </a:r>
            <a:r>
              <a:rPr lang="en-US" dirty="0">
                <a:latin typeface="Calibri" panose="020F0502020204030204" pitchFamily="34" charset="0"/>
                <a:ea typeface="Calibri" panose="020F0502020204030204" pitchFamily="34" charset="0"/>
                <a:cs typeface="Times New Roman" panose="02020603050405020304" pitchFamily="18" charset="0"/>
              </a:rPr>
              <a:t> = 190V, </a:t>
            </a:r>
            <a:r>
              <a:rPr lang="en-US" dirty="0" err="1">
                <a:latin typeface="Calibri" panose="020F0502020204030204" pitchFamily="34" charset="0"/>
                <a:ea typeface="Calibri" panose="020F0502020204030204" pitchFamily="34" charset="0"/>
                <a:cs typeface="Times New Roman" panose="02020603050405020304" pitchFamily="18" charset="0"/>
              </a:rPr>
              <a:t>Iline</a:t>
            </a:r>
            <a:r>
              <a:rPr lang="en-US" dirty="0">
                <a:latin typeface="Calibri" panose="020F0502020204030204" pitchFamily="34" charset="0"/>
                <a:ea typeface="Calibri" panose="020F0502020204030204" pitchFamily="34" charset="0"/>
                <a:cs typeface="Times New Roman" panose="02020603050405020304" pitchFamily="18" charset="0"/>
              </a:rPr>
              <a:t> = </a:t>
            </a:r>
            <a:r>
              <a:rPr lang="en-US" dirty="0" smtClean="0">
                <a:latin typeface="Calibri" panose="020F0502020204030204" pitchFamily="34" charset="0"/>
                <a:ea typeface="Calibri" panose="020F0502020204030204" pitchFamily="34" charset="0"/>
                <a:cs typeface="Times New Roman" panose="02020603050405020304" pitchFamily="18" charset="0"/>
              </a:rPr>
              <a:t>5A</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0305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12835" y="1842380"/>
            <a:ext cx="3775841" cy="2904271"/>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824248" y="2363644"/>
            <a:ext cx="3547242" cy="2255651"/>
          </a:xfrm>
          <a:prstGeom prst="rect">
            <a:avLst/>
          </a:prstGeom>
          <a:noFill/>
          <a:ln>
            <a:noFill/>
          </a:ln>
        </p:spPr>
      </p:pic>
      <p:pic>
        <p:nvPicPr>
          <p:cNvPr id="7" name="Picture 6"/>
          <p:cNvPicPr/>
          <p:nvPr/>
        </p:nvPicPr>
        <p:blipFill rotWithShape="1">
          <a:blip r:embed="rId5" cstate="print">
            <a:extLst>
              <a:ext uri="{28A0092B-C50C-407E-A947-70E740481C1C}">
                <a14:useLocalDpi xmlns:a14="http://schemas.microsoft.com/office/drawing/2010/main" val="0"/>
              </a:ext>
            </a:extLst>
          </a:blip>
          <a:srcRect b="51485"/>
          <a:stretch/>
        </p:blipFill>
        <p:spPr bwMode="auto">
          <a:xfrm>
            <a:off x="212835" y="4926725"/>
            <a:ext cx="2971799" cy="1915032"/>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rotWithShape="1">
          <a:blip r:embed="rId5">
            <a:extLst>
              <a:ext uri="{28A0092B-C50C-407E-A947-70E740481C1C}">
                <a14:useLocalDpi xmlns:a14="http://schemas.microsoft.com/office/drawing/2010/main" val="0"/>
              </a:ext>
            </a:extLst>
          </a:blip>
          <a:srcRect l="13819" t="50976" r="17976" b="3657"/>
          <a:stretch/>
        </p:blipFill>
        <p:spPr bwMode="auto">
          <a:xfrm>
            <a:off x="3184634" y="4926726"/>
            <a:ext cx="2246587" cy="1915032"/>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0993" y="4926726"/>
            <a:ext cx="3050627" cy="1991271"/>
          </a:xfrm>
          <a:prstGeom prst="rect">
            <a:avLst/>
          </a:prstGeom>
          <a:noFill/>
          <a:ln>
            <a:noFill/>
          </a:ln>
        </p:spPr>
      </p:pic>
    </p:spTree>
    <p:extLst>
      <p:ext uri="{BB962C8B-B14F-4D97-AF65-F5344CB8AC3E}">
        <p14:creationId xmlns:p14="http://schemas.microsoft.com/office/powerpoint/2010/main" val="29224348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04211"/>
            <a:ext cx="3807372" cy="4401995"/>
          </a:xfrm>
          <a:prstGeom prst="rect">
            <a:avLst/>
          </a:prstGeom>
          <a:noFill/>
          <a:ln>
            <a:noFill/>
          </a:ln>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4035939" y="2957698"/>
            <a:ext cx="4761220" cy="2544467"/>
          </a:xfrm>
          <a:prstGeom prst="rect">
            <a:avLst/>
          </a:prstGeom>
          <a:noFill/>
          <a:ln>
            <a:noFill/>
          </a:ln>
        </p:spPr>
      </p:pic>
    </p:spTree>
    <p:extLst>
      <p:ext uri="{BB962C8B-B14F-4D97-AF65-F5344CB8AC3E}">
        <p14:creationId xmlns:p14="http://schemas.microsoft.com/office/powerpoint/2010/main" val="8639680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33" y="1842380"/>
            <a:ext cx="2412902" cy="2683554"/>
          </a:xfrm>
          <a:prstGeom prst="rect">
            <a:avLst/>
          </a:prstGeom>
          <a:noFill/>
          <a:ln>
            <a:noFill/>
          </a:ln>
        </p:spPr>
      </p:pic>
      <p:pic>
        <p:nvPicPr>
          <p:cNvPr id="7" name="Picture 6"/>
          <p:cNvPicPr/>
          <p:nvPr/>
        </p:nvPicPr>
        <p:blipFill rotWithShape="1">
          <a:blip r:embed="rId4">
            <a:extLst>
              <a:ext uri="{28A0092B-C50C-407E-A947-70E740481C1C}">
                <a14:useLocalDpi xmlns:a14="http://schemas.microsoft.com/office/drawing/2010/main" val="0"/>
              </a:ext>
            </a:extLst>
          </a:blip>
          <a:srcRect b="49739"/>
          <a:stretch/>
        </p:blipFill>
        <p:spPr bwMode="auto">
          <a:xfrm>
            <a:off x="2584768" y="1887447"/>
            <a:ext cx="2892568" cy="2683554"/>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5">
            <a:extLst>
              <a:ext uri="{28A0092B-C50C-407E-A947-70E740481C1C}">
                <a14:useLocalDpi xmlns:a14="http://schemas.microsoft.com/office/drawing/2010/main" val="0"/>
              </a:ext>
            </a:extLst>
          </a:blip>
          <a:srcRect l="4831" b="69485"/>
          <a:stretch/>
        </p:blipFill>
        <p:spPr bwMode="auto">
          <a:xfrm>
            <a:off x="65904" y="4525934"/>
            <a:ext cx="2913779" cy="1788156"/>
          </a:xfrm>
          <a:prstGeom prst="rect">
            <a:avLst/>
          </a:prstGeom>
          <a:noFill/>
          <a:ln>
            <a:noFill/>
          </a:ln>
          <a:extLst>
            <a:ext uri="{53640926-AAD7-44D8-BBD7-CCE9431645EC}">
              <a14:shadowObscured xmlns:a14="http://schemas.microsoft.com/office/drawing/2010/main"/>
            </a:ext>
          </a:extLst>
        </p:spPr>
      </p:pic>
      <p:pic>
        <p:nvPicPr>
          <p:cNvPr id="13" name="Picture 12"/>
          <p:cNvPicPr/>
          <p:nvPr/>
        </p:nvPicPr>
        <p:blipFill rotWithShape="1">
          <a:blip r:embed="rId5">
            <a:extLst>
              <a:ext uri="{28A0092B-C50C-407E-A947-70E740481C1C}">
                <a14:useLocalDpi xmlns:a14="http://schemas.microsoft.com/office/drawing/2010/main" val="0"/>
              </a:ext>
            </a:extLst>
          </a:blip>
          <a:srcRect t="32799" r="9692" b="38153"/>
          <a:stretch/>
        </p:blipFill>
        <p:spPr bwMode="auto">
          <a:xfrm>
            <a:off x="2979683" y="4649597"/>
            <a:ext cx="2979683" cy="1806381"/>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rotWithShape="1">
          <a:blip r:embed="rId6">
            <a:extLst>
              <a:ext uri="{28A0092B-C50C-407E-A947-70E740481C1C}">
                <a14:useLocalDpi xmlns:a14="http://schemas.microsoft.com/office/drawing/2010/main" val="0"/>
              </a:ext>
            </a:extLst>
          </a:blip>
          <a:srcRect b="49858"/>
          <a:stretch/>
        </p:blipFill>
        <p:spPr bwMode="auto">
          <a:xfrm>
            <a:off x="5778861" y="2062221"/>
            <a:ext cx="3272090" cy="2188306"/>
          </a:xfrm>
          <a:prstGeom prst="rect">
            <a:avLst/>
          </a:prstGeom>
          <a:noFill/>
          <a:ln>
            <a:noFill/>
          </a:ln>
          <a:extLst>
            <a:ext uri="{53640926-AAD7-44D8-BBD7-CCE9431645EC}">
              <a14:shadowObscured xmlns:a14="http://schemas.microsoft.com/office/drawing/2010/main"/>
            </a:ext>
          </a:extLst>
        </p:spPr>
      </p:pic>
      <p:pic>
        <p:nvPicPr>
          <p:cNvPr id="16" name="Picture 15"/>
          <p:cNvPicPr/>
          <p:nvPr/>
        </p:nvPicPr>
        <p:blipFill rotWithShape="1">
          <a:blip r:embed="rId6">
            <a:extLst>
              <a:ext uri="{28A0092B-C50C-407E-A947-70E740481C1C}">
                <a14:useLocalDpi xmlns:a14="http://schemas.microsoft.com/office/drawing/2010/main" val="0"/>
              </a:ext>
            </a:extLst>
          </a:blip>
          <a:srcRect t="55129" b="3013"/>
          <a:stretch/>
        </p:blipFill>
        <p:spPr bwMode="auto">
          <a:xfrm>
            <a:off x="6069724" y="4649596"/>
            <a:ext cx="2981227" cy="166449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45586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sp>
        <p:nvSpPr>
          <p:cNvPr id="2" name="Rectangle 1"/>
          <p:cNvSpPr/>
          <p:nvPr/>
        </p:nvSpPr>
        <p:spPr>
          <a:xfrm>
            <a:off x="181303" y="2321005"/>
            <a:ext cx="8623738" cy="3416320"/>
          </a:xfrm>
          <a:prstGeom prst="rect">
            <a:avLst/>
          </a:prstGeom>
        </p:spPr>
        <p:txBody>
          <a:bodyPr wrap="square">
            <a:spAutoFit/>
          </a:bodyPr>
          <a:lstStyle/>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 </a:t>
            </a:r>
            <a:r>
              <a:rPr lang="en-US" b="1" dirty="0">
                <a:latin typeface="Times New Roman" panose="02020603050405020304" pitchFamily="18" charset="0"/>
                <a:ea typeface="Times New Roman" panose="02020603050405020304" pitchFamily="18" charset="0"/>
              </a:rPr>
              <a:t>multilevel topology</a:t>
            </a:r>
            <a:r>
              <a:rPr lang="en-US" dirty="0">
                <a:latin typeface="Times New Roman" panose="02020603050405020304" pitchFamily="18" charset="0"/>
                <a:ea typeface="Times New Roman" panose="02020603050405020304" pitchFamily="18" charset="0"/>
              </a:rPr>
              <a:t> which utilizes semiconductor devices with lower voltage stress and better efficiency, </a:t>
            </a:r>
            <a:r>
              <a:rPr lang="en-US" b="1" dirty="0">
                <a:latin typeface="Times New Roman" panose="02020603050405020304" pitchFamily="18" charset="0"/>
                <a:ea typeface="Times New Roman" panose="02020603050405020304" pitchFamily="18" charset="0"/>
              </a:rPr>
              <a:t>GaN</a:t>
            </a:r>
            <a:r>
              <a:rPr lang="en-US" dirty="0">
                <a:latin typeface="Times New Roman" panose="02020603050405020304" pitchFamily="18" charset="0"/>
                <a:ea typeface="Times New Roman" panose="02020603050405020304" pitchFamily="18" charset="0"/>
              </a:rPr>
              <a:t> FETs</a:t>
            </a:r>
          </a:p>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 4-module (i.e. equivalent 5-level) prototype converter with indirect field oriented control (IFOC), experiment results</a:t>
            </a:r>
          </a:p>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Four generations of hardware design</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Topologies:</a:t>
            </a:r>
            <a:r>
              <a:rPr lang="en-US" dirty="0">
                <a:latin typeface="Times New Roman" panose="02020603050405020304" pitchFamily="18" charset="0"/>
                <a:ea typeface="Times New Roman" panose="02020603050405020304" pitchFamily="18" charset="0"/>
              </a:rPr>
              <a:t> 3L NPC, 3L- FC, 2n+1L CHB, Topologies with multiple DC inputs, MMC, MHF, </a:t>
            </a:r>
            <a:r>
              <a:rPr lang="en-US" b="1" dirty="0">
                <a:latin typeface="Times New Roman" panose="02020603050405020304" pitchFamily="18" charset="0"/>
                <a:ea typeface="Times New Roman" panose="02020603050405020304" pitchFamily="18" charset="0"/>
              </a:rPr>
              <a:t>WBG PSDs</a:t>
            </a:r>
            <a:r>
              <a:rPr lang="en-US" dirty="0">
                <a:latin typeface="Times New Roman" panose="02020603050405020304" pitchFamily="18" charset="0"/>
                <a:ea typeface="Times New Roman" panose="02020603050405020304" pitchFamily="18" charset="0"/>
              </a:rPr>
              <a:t>, long cable effect, examples of available commercialized integrated motor drives, Split winding machine configurations, component quantities, component sizing, voltage stress, extended topologies</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Modeling and control:</a:t>
            </a:r>
            <a:r>
              <a:rPr lang="en-US" dirty="0">
                <a:latin typeface="Times New Roman" panose="02020603050405020304" pitchFamily="18" charset="0"/>
                <a:ea typeface="Times New Roman" panose="02020603050405020304" pitchFamily="18" charset="0"/>
              </a:rPr>
              <a:t> Voltage balancing</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Capacitor evaluations:</a:t>
            </a:r>
            <a:r>
              <a:rPr lang="en-US" dirty="0">
                <a:latin typeface="Times New Roman" panose="02020603050405020304" pitchFamily="18" charset="0"/>
                <a:ea typeface="Times New Roman" panose="02020603050405020304" pitchFamily="18" charset="0"/>
              </a:rPr>
              <a:t> parameters, types, comparative evaluations</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Interleaving:</a:t>
            </a:r>
            <a:r>
              <a:rPr lang="en-US" dirty="0">
                <a:latin typeface="Times New Roman" panose="02020603050405020304" pitchFamily="18" charset="0"/>
                <a:ea typeface="Times New Roman" panose="02020603050405020304" pitchFamily="18" charset="0"/>
              </a:rPr>
              <a:t> series or parallel, CM voltage/current</a:t>
            </a:r>
          </a:p>
        </p:txBody>
      </p:sp>
    </p:spTree>
    <p:extLst>
      <p:ext uri="{BB962C8B-B14F-4D97-AF65-F5344CB8AC3E}">
        <p14:creationId xmlns:p14="http://schemas.microsoft.com/office/powerpoint/2010/main" val="36512733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22" y="2233533"/>
            <a:ext cx="3535199" cy="3071564"/>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659202"/>
            <a:ext cx="5202621" cy="2519770"/>
          </a:xfrm>
          <a:prstGeom prst="rect">
            <a:avLst/>
          </a:prstGeom>
          <a:noFill/>
          <a:ln>
            <a:noFill/>
          </a:ln>
        </p:spPr>
      </p:pic>
    </p:spTree>
    <p:extLst>
      <p:ext uri="{BB962C8B-B14F-4D97-AF65-F5344CB8AC3E}">
        <p14:creationId xmlns:p14="http://schemas.microsoft.com/office/powerpoint/2010/main" val="33259768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Stephanie I. </a:t>
            </a:r>
            <a:r>
              <a:rPr lang="en-US" sz="2000" dirty="0" smtClean="0">
                <a:latin typeface="Calibri" panose="020F0502020204030204" pitchFamily="34" charset="0"/>
                <a:ea typeface="Calibri" panose="020F0502020204030204" pitchFamily="34" charset="0"/>
                <a:cs typeface="Times New Roman" panose="02020603050405020304" pitchFamily="18" charset="0"/>
              </a:rPr>
              <a:t>Mueller</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MSc</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with</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Professor </a:t>
            </a:r>
            <a:r>
              <a:rPr lang="en-US" sz="2000" dirty="0">
                <a:latin typeface="Calibri" panose="020F0502020204030204" pitchFamily="34" charset="0"/>
                <a:ea typeface="Calibri" panose="020F0502020204030204" pitchFamily="34" charset="0"/>
                <a:cs typeface="Times New Roman" panose="02020603050405020304" pitchFamily="18" charset="0"/>
              </a:rPr>
              <a:t>Greg F.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Nellis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 </a:t>
            </a:r>
            <a:r>
              <a:rPr lang="en-US" sz="2000" b="1" i="1" dirty="0">
                <a:solidFill>
                  <a:srgbClr val="0070C0"/>
                </a:solidFill>
              </a:rPr>
              <a:t>Model and Design of an Air-Cooled Thermal Management System for An Integrated Motor/Controller</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15" y="2171700"/>
            <a:ext cx="4014416" cy="2250527"/>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7767" y="2171701"/>
            <a:ext cx="4138447" cy="2252849"/>
          </a:xfrm>
          <a:prstGeom prst="rect">
            <a:avLst/>
          </a:prstGeom>
          <a:noFill/>
          <a:ln>
            <a:noFill/>
          </a:ln>
        </p:spPr>
      </p:pic>
      <p:sp>
        <p:nvSpPr>
          <p:cNvPr id="2" name="Rectangle 1"/>
          <p:cNvSpPr/>
          <p:nvPr/>
        </p:nvSpPr>
        <p:spPr>
          <a:xfrm>
            <a:off x="4070504" y="4891559"/>
            <a:ext cx="4923723" cy="1186607"/>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Modular permanent magnet </a:t>
            </a:r>
            <a:r>
              <a:rPr lang="en-US" dirty="0" smtClean="0">
                <a:latin typeface="Calibri" panose="020F0502020204030204" pitchFamily="34" charset="0"/>
                <a:ea typeface="Calibri" panose="020F0502020204030204" pitchFamily="34" charset="0"/>
                <a:cs typeface="Times New Roman" panose="02020603050405020304" pitchFamily="18" charset="0"/>
              </a:rPr>
              <a:t>machine</a:t>
            </a:r>
            <a:endParaRPr lang="tr-TR"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I</a:t>
            </a:r>
            <a:r>
              <a:rPr lang="en-US" dirty="0" err="1" smtClean="0">
                <a:latin typeface="Calibri" panose="020F0502020204030204" pitchFamily="34" charset="0"/>
                <a:ea typeface="Calibri" panose="020F0502020204030204" pitchFamily="34" charset="0"/>
                <a:cs typeface="Times New Roman" panose="02020603050405020304" pitchFamily="18" charset="0"/>
              </a:rPr>
              <a:t>ntegrated</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power electronics module (</a:t>
            </a:r>
            <a:r>
              <a:rPr lang="en-US" dirty="0" smtClean="0">
                <a:latin typeface="Calibri" panose="020F0502020204030204" pitchFamily="34" charset="0"/>
                <a:ea typeface="Calibri" panose="020F0502020204030204" pitchFamily="34" charset="0"/>
                <a:cs typeface="Times New Roman" panose="02020603050405020304" pitchFamily="18" charset="0"/>
              </a:rPr>
              <a:t>IPEM)</a:t>
            </a:r>
            <a:endParaRPr lang="tr-TR"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E</a:t>
            </a:r>
            <a:r>
              <a:rPr lang="en-US" dirty="0" err="1" smtClean="0">
                <a:latin typeface="Calibri" panose="020F0502020204030204" pitchFamily="34" charset="0"/>
                <a:ea typeface="Calibri" panose="020F0502020204030204" pitchFamily="34" charset="0"/>
                <a:cs typeface="Times New Roman" panose="02020603050405020304" pitchFamily="18" charset="0"/>
              </a:rPr>
              <a:t>xperimental</a:t>
            </a:r>
            <a:r>
              <a:rPr lang="en-US" dirty="0" smtClean="0">
                <a:latin typeface="Calibri" panose="020F0502020204030204" pitchFamily="34" charset="0"/>
                <a:ea typeface="Calibri" panose="020F0502020204030204" pitchFamily="34" charset="0"/>
                <a:cs typeface="Times New Roman" panose="02020603050405020304" pitchFamily="18" charset="0"/>
              </a:rPr>
              <a:t> verification</a:t>
            </a:r>
            <a:r>
              <a:rPr lang="tr-TR" dirty="0" smtClean="0">
                <a:latin typeface="Calibri" panose="020F0502020204030204" pitchFamily="34" charset="0"/>
                <a:ea typeface="Calibri" panose="020F0502020204030204" pitchFamily="34" charset="0"/>
                <a:cs typeface="Times New Roman" panose="02020603050405020304" pitchFamily="18" charset="0"/>
              </a:rPr>
              <a:t> </a:t>
            </a:r>
            <a:r>
              <a:rPr lang="tr-TR" dirty="0" err="1" smtClean="0">
                <a:latin typeface="Calibri" panose="020F0502020204030204" pitchFamily="34" charset="0"/>
                <a:ea typeface="Calibri" panose="020F0502020204030204" pitchFamily="34" charset="0"/>
                <a:cs typeface="Times New Roman" panose="02020603050405020304" pitchFamily="18" charset="0"/>
              </a:rPr>
              <a:t>with</a:t>
            </a:r>
            <a:r>
              <a:rPr lang="tr-TR" dirty="0" smtClean="0">
                <a:latin typeface="Calibri" panose="020F0502020204030204" pitchFamily="34" charset="0"/>
                <a:ea typeface="Calibri" panose="020F0502020204030204" pitchFamily="34" charset="0"/>
                <a:cs typeface="Times New Roman" panose="02020603050405020304" pitchFamily="18" charset="0"/>
              </a:rPr>
              <a:t> E </a:t>
            </a:r>
            <a:r>
              <a:rPr lang="tr-TR" dirty="0" err="1" smtClean="0">
                <a:latin typeface="Calibri" panose="020F0502020204030204" pitchFamily="34" charset="0"/>
                <a:ea typeface="Calibri" panose="020F0502020204030204" pitchFamily="34" charset="0"/>
                <a:cs typeface="Times New Roman" panose="02020603050405020304" pitchFamily="18" charset="0"/>
              </a:rPr>
              <a:t>cores</a:t>
            </a:r>
            <a:r>
              <a:rPr lang="tr-TR"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515" y="4424551"/>
            <a:ext cx="3317153" cy="2433450"/>
          </a:xfrm>
          <a:prstGeom prst="rect">
            <a:avLst/>
          </a:prstGeom>
          <a:noFill/>
          <a:ln>
            <a:noFill/>
          </a:ln>
        </p:spPr>
      </p:pic>
    </p:spTree>
    <p:extLst>
      <p:ext uri="{BB962C8B-B14F-4D97-AF65-F5344CB8AC3E}">
        <p14:creationId xmlns:p14="http://schemas.microsoft.com/office/powerpoint/2010/main" val="22370103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sp>
        <p:nvSpPr>
          <p:cNvPr id="2" name="Rectangle 1"/>
          <p:cNvSpPr/>
          <p:nvPr/>
        </p:nvSpPr>
        <p:spPr>
          <a:xfrm>
            <a:off x="181303" y="2321005"/>
            <a:ext cx="8623738" cy="4247317"/>
          </a:xfrm>
          <a:prstGeom prst="rect">
            <a:avLst/>
          </a:prstGeom>
        </p:spPr>
        <p:txBody>
          <a:bodyPr wrap="square">
            <a:spAutoFit/>
          </a:bodyPr>
          <a:lstStyle/>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4-module </a:t>
            </a:r>
            <a:r>
              <a:rPr lang="en-US" dirty="0">
                <a:latin typeface="Times New Roman" panose="02020603050405020304" pitchFamily="18" charset="0"/>
                <a:ea typeface="Times New Roman" panose="02020603050405020304" pitchFamily="18" charset="0"/>
              </a:rPr>
              <a:t>series connected, 1.5 kW, 4-pole, 36 slot, FCM315 induction machine from </a:t>
            </a:r>
            <a:r>
              <a:rPr lang="en-US" dirty="0" err="1">
                <a:latin typeface="Times New Roman" panose="02020603050405020304" pitchFamily="18" charset="0"/>
                <a:ea typeface="Times New Roman" panose="02020603050405020304" pitchFamily="18" charset="0"/>
              </a:rPr>
              <a:t>Danfoss</a:t>
            </a:r>
            <a:r>
              <a:rPr lang="en-US" dirty="0">
                <a:latin typeface="Times New Roman" panose="02020603050405020304" pitchFamily="18" charset="0"/>
                <a:ea typeface="Times New Roman" panose="02020603050405020304" pitchFamily="18" charset="0"/>
              </a:rPr>
              <a:t>, rewound end windings</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12 </a:t>
            </a:r>
            <a:r>
              <a:rPr lang="en-US" dirty="0">
                <a:latin typeface="Times New Roman" panose="02020603050405020304" pitchFamily="18" charset="0"/>
                <a:ea typeface="Times New Roman" panose="02020603050405020304" pitchFamily="18" charset="0"/>
              </a:rPr>
              <a:t>single-phase bridges with EPC2001C (100V, 36A) </a:t>
            </a:r>
            <a:r>
              <a:rPr lang="en-US" dirty="0" err="1">
                <a:latin typeface="Times New Roman" panose="02020603050405020304" pitchFamily="18" charset="0"/>
                <a:ea typeface="Times New Roman" panose="02020603050405020304" pitchFamily="18" charset="0"/>
              </a:rPr>
              <a:t>eGaN</a:t>
            </a:r>
            <a:r>
              <a:rPr lang="en-US" dirty="0">
                <a:latin typeface="Times New Roman" panose="02020603050405020304" pitchFamily="18" charset="0"/>
                <a:ea typeface="Times New Roman" panose="02020603050405020304" pitchFamily="18" charset="0"/>
              </a:rPr>
              <a:t> FETs from EPC, two 12 V BLDC cooling fans, a bridge gate driver LM5113 from TI and two hardware </a:t>
            </a:r>
            <a:r>
              <a:rPr lang="en-US" dirty="0" err="1">
                <a:latin typeface="Times New Roman" panose="02020603050405020304" pitchFamily="18" charset="0"/>
                <a:ea typeface="Times New Roman" panose="02020603050405020304" pitchFamily="18" charset="0"/>
              </a:rPr>
              <a:t>deadtime</a:t>
            </a:r>
            <a:r>
              <a:rPr lang="en-US" dirty="0">
                <a:latin typeface="Times New Roman" panose="02020603050405020304" pitchFamily="18" charset="0"/>
                <a:ea typeface="Times New Roman" panose="02020603050405020304" pitchFamily="18" charset="0"/>
              </a:rPr>
              <a:t> generators</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Converter </a:t>
            </a:r>
            <a:r>
              <a:rPr lang="en-US" dirty="0">
                <a:latin typeface="Times New Roman" panose="02020603050405020304" pitchFamily="18" charset="0"/>
                <a:ea typeface="Times New Roman" panose="02020603050405020304" pitchFamily="18" charset="0"/>
              </a:rPr>
              <a:t>with 4 modules connected in series is capable of a 400 V maximum voltage and 25 A continuous current</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Dual </a:t>
            </a:r>
            <a:r>
              <a:rPr lang="en-US" dirty="0">
                <a:latin typeface="Times New Roman" panose="02020603050405020304" pitchFamily="18" charset="0"/>
                <a:ea typeface="Times New Roman" panose="02020603050405020304" pitchFamily="18" charset="0"/>
              </a:rPr>
              <a:t>DSP control board, dsPIC33EP512GM710 from Microchip Tech. Each DSP is equipped with 6 PWM generators (12 channels), 2 I2C, 3 SPI and 2 ADC modules. The communication between two DSPs is achieved by two I2Cs, one SPI and 8 parallel ports. For debugging and monitoring, the DSP can also drive a LCD display screen via SPI</a:t>
            </a:r>
            <a:r>
              <a:rPr lang="en-US" dirty="0" smtClean="0">
                <a:latin typeface="Times New Roman" panose="02020603050405020304" pitchFamily="18" charset="0"/>
                <a:ea typeface="Times New Roman" panose="02020603050405020304" pitchFamily="18" charset="0"/>
              </a:rPr>
              <a:t>.</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Results:</a:t>
            </a:r>
          </a:p>
          <a:p>
            <a:pPr lvl="0"/>
            <a:r>
              <a:rPr lang="en-US" dirty="0"/>
              <a:t>200V DC link, 50V per module</a:t>
            </a:r>
          </a:p>
          <a:p>
            <a:pPr lvl="0"/>
            <a:r>
              <a:rPr lang="en-US" dirty="0"/>
              <a:t>Current waveforms (1.5A peak), module voltage balanced </a:t>
            </a:r>
            <a:r>
              <a:rPr lang="en-US" dirty="0" smtClean="0"/>
              <a:t>waveforms</a:t>
            </a:r>
            <a:endParaRPr lang="en-US" dirty="0"/>
          </a:p>
        </p:txBody>
      </p:sp>
    </p:spTree>
    <p:extLst>
      <p:ext uri="{BB962C8B-B14F-4D97-AF65-F5344CB8AC3E}">
        <p14:creationId xmlns:p14="http://schemas.microsoft.com/office/powerpoint/2010/main" val="2501435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88" y="2233533"/>
            <a:ext cx="3539030" cy="2133515"/>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5475" y="2202617"/>
            <a:ext cx="3815255" cy="2309597"/>
          </a:xfrm>
          <a:prstGeom prst="rect">
            <a:avLst/>
          </a:prstGeom>
          <a:noFill/>
          <a:ln>
            <a:noFill/>
          </a:ln>
        </p:spPr>
      </p:pic>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302" y="4506277"/>
            <a:ext cx="2813050" cy="2154555"/>
          </a:xfrm>
          <a:prstGeom prst="rect">
            <a:avLst/>
          </a:prstGeom>
          <a:noFill/>
          <a:ln>
            <a:noFill/>
          </a:ln>
        </p:spPr>
      </p:pic>
      <p:pic>
        <p:nvPicPr>
          <p:cNvPr id="9" name="Picture 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7324" y="4543130"/>
            <a:ext cx="4044620" cy="2117702"/>
          </a:xfrm>
          <a:prstGeom prst="rect">
            <a:avLst/>
          </a:prstGeom>
          <a:noFill/>
          <a:ln>
            <a:noFill/>
          </a:ln>
        </p:spPr>
      </p:pic>
    </p:spTree>
    <p:extLst>
      <p:ext uri="{BB962C8B-B14F-4D97-AF65-F5344CB8AC3E}">
        <p14:creationId xmlns:p14="http://schemas.microsoft.com/office/powerpoint/2010/main" val="2853761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33" y="2233533"/>
            <a:ext cx="4041326" cy="3221336"/>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7503" y="2769025"/>
            <a:ext cx="4753303" cy="1826622"/>
          </a:xfrm>
          <a:prstGeom prst="rect">
            <a:avLst/>
          </a:prstGeom>
          <a:noFill/>
          <a:ln>
            <a:noFill/>
          </a:ln>
        </p:spPr>
      </p:pic>
    </p:spTree>
    <p:extLst>
      <p:ext uri="{BB962C8B-B14F-4D97-AF65-F5344CB8AC3E}">
        <p14:creationId xmlns:p14="http://schemas.microsoft.com/office/powerpoint/2010/main" val="15147667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6" name="Picture 5"/>
          <p:cNvPicPr/>
          <p:nvPr/>
        </p:nvPicPr>
        <p:blipFill rotWithShape="1">
          <a:blip r:embed="rId3">
            <a:extLst>
              <a:ext uri="{28A0092B-C50C-407E-A947-70E740481C1C}">
                <a14:useLocalDpi xmlns:a14="http://schemas.microsoft.com/office/drawing/2010/main" val="0"/>
              </a:ext>
            </a:extLst>
          </a:blip>
          <a:srcRect t="6805" r="6937" b="14366"/>
          <a:stretch/>
        </p:blipFill>
        <p:spPr bwMode="auto">
          <a:xfrm>
            <a:off x="260131" y="2422718"/>
            <a:ext cx="5273566" cy="3331695"/>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6412296" y="2335803"/>
            <a:ext cx="2187794" cy="3418610"/>
          </a:xfrm>
          <a:prstGeom prst="rect">
            <a:avLst/>
          </a:prstGeom>
          <a:noFill/>
          <a:ln>
            <a:noFill/>
          </a:ln>
        </p:spPr>
      </p:pic>
    </p:spTree>
    <p:extLst>
      <p:ext uri="{BB962C8B-B14F-4D97-AF65-F5344CB8AC3E}">
        <p14:creationId xmlns:p14="http://schemas.microsoft.com/office/powerpoint/2010/main" val="2331418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sp>
        <p:nvSpPr>
          <p:cNvPr id="9" name="Rectangle 8"/>
          <p:cNvSpPr/>
          <p:nvPr/>
        </p:nvSpPr>
        <p:spPr>
          <a:xfrm>
            <a:off x="181302" y="2321005"/>
            <a:ext cx="8962697" cy="4524315"/>
          </a:xfrm>
          <a:prstGeom prst="rect">
            <a:avLst/>
          </a:prstGeom>
        </p:spPr>
        <p:txBody>
          <a:bodyPr wrap="square">
            <a:spAutoFit/>
          </a:bodyPr>
          <a:lstStyle/>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first generation: </a:t>
            </a:r>
            <a:r>
              <a:rPr lang="en-US" dirty="0">
                <a:latin typeface="Times New Roman" panose="02020603050405020304" pitchFamily="18" charset="0"/>
                <a:ea typeface="Times New Roman" panose="02020603050405020304" pitchFamily="18" charset="0"/>
              </a:rPr>
              <a:t>Si devices that switch at 10 kHz. The three phase converter module is realized in a single PCB design.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second generation: </a:t>
            </a:r>
            <a:r>
              <a:rPr lang="en-US" dirty="0">
                <a:latin typeface="Times New Roman" panose="02020603050405020304" pitchFamily="18" charset="0"/>
                <a:ea typeface="Times New Roman" panose="02020603050405020304" pitchFamily="18" charset="0"/>
              </a:rPr>
              <a:t>Three phase module design, but uses GaN devices switch at 50 kHz. Moreover, three current sensors are added to the PCB design.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third generation: </a:t>
            </a:r>
            <a:r>
              <a:rPr lang="en-US" dirty="0">
                <a:latin typeface="Times New Roman" panose="02020603050405020304" pitchFamily="18" charset="0"/>
                <a:ea typeface="Times New Roman" panose="02020603050405020304" pitchFamily="18" charset="0"/>
              </a:rPr>
              <a:t>A single phase converter piece. A large PCB area is simply occupied by copper planes and </a:t>
            </a:r>
            <a:r>
              <a:rPr lang="en-US" dirty="0" err="1">
                <a:latin typeface="Times New Roman" panose="02020603050405020304" pitchFamily="18" charset="0"/>
                <a:ea typeface="Times New Roman" panose="02020603050405020304" pitchFamily="18" charset="0"/>
              </a:rPr>
              <a:t>vias</a:t>
            </a:r>
            <a:r>
              <a:rPr lang="en-US" dirty="0">
                <a:latin typeface="Times New Roman" panose="02020603050405020304" pitchFamily="18" charset="0"/>
                <a:ea typeface="Times New Roman" panose="02020603050405020304" pitchFamily="18" charset="0"/>
              </a:rPr>
              <a:t> for heat dissipation.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fourth generation: </a:t>
            </a:r>
            <a:r>
              <a:rPr lang="en-US" dirty="0">
                <a:latin typeface="Times New Roman" panose="02020603050405020304" pitchFamily="18" charset="0"/>
                <a:ea typeface="Times New Roman" panose="02020603050405020304" pitchFamily="18" charset="0"/>
              </a:rPr>
              <a:t>Parasitic inductance is minimized so the switching performance </a:t>
            </a:r>
            <a:r>
              <a:rPr lang="en-US" dirty="0" smtClean="0">
                <a:latin typeface="Times New Roman" panose="02020603050405020304" pitchFamily="18" charset="0"/>
                <a:ea typeface="Times New Roman" panose="02020603050405020304" pitchFamily="18" charset="0"/>
              </a:rPr>
              <a:t>of GaN </a:t>
            </a:r>
            <a:r>
              <a:rPr lang="en-US" dirty="0">
                <a:latin typeface="Times New Roman" panose="02020603050405020304" pitchFamily="18" charset="0"/>
                <a:ea typeface="Times New Roman" panose="02020603050405020304" pitchFamily="18" charset="0"/>
              </a:rPr>
              <a:t>devices is good enough to realize a 100 kHz switching frequency. The overall height of this single phase piece is 1/4 inch</a:t>
            </a:r>
            <a:r>
              <a:rPr lang="en-US" dirty="0" smtClean="0">
                <a:latin typeface="Times New Roman" panose="02020603050405020304" pitchFamily="18" charset="0"/>
                <a:ea typeface="Times New Roman" panose="02020603050405020304" pitchFamily="18" charset="0"/>
              </a:rPr>
              <a:t>.</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Experimental results: </a:t>
            </a:r>
            <a:r>
              <a:rPr lang="en-US" dirty="0">
                <a:latin typeface="Times New Roman" panose="02020603050405020304" pitchFamily="18" charset="0"/>
                <a:ea typeface="Times New Roman" panose="02020603050405020304" pitchFamily="18" charset="0"/>
              </a:rPr>
              <a:t>Fourth gen (2015 </a:t>
            </a:r>
            <a:r>
              <a:rPr lang="en-US" dirty="0" err="1">
                <a:latin typeface="Times New Roman" panose="02020603050405020304" pitchFamily="18" charset="0"/>
                <a:ea typeface="Times New Roman" panose="02020603050405020304" pitchFamily="18" charset="0"/>
              </a:rPr>
              <a:t>makalesi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ile</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aynı</a:t>
            </a:r>
            <a:r>
              <a:rPr lang="en-US" dirty="0">
                <a:latin typeface="Times New Roman" panose="02020603050405020304" pitchFamily="18" charset="0"/>
                <a:ea typeface="Times New Roman" panose="02020603050405020304" pitchFamily="18" charset="0"/>
              </a:rPr>
              <a:t>)</a:t>
            </a:r>
          </a:p>
          <a:p>
            <a:pPr marL="800100" lvl="1"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2 </a:t>
            </a:r>
            <a:r>
              <a:rPr lang="en-US" dirty="0">
                <a:latin typeface="Times New Roman" panose="02020603050405020304" pitchFamily="18" charset="0"/>
                <a:ea typeface="Times New Roman" panose="02020603050405020304" pitchFamily="18" charset="0"/>
              </a:rPr>
              <a:t>modules, 200V total, 50uF, EPC2018, 100kHz, SVPWM, V/f, Very low power, 6A peak</a:t>
            </a:r>
          </a:p>
          <a:p>
            <a:pPr marL="800100" lvl="1"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Module </a:t>
            </a:r>
            <a:r>
              <a:rPr lang="en-US" dirty="0">
                <a:latin typeface="Times New Roman" panose="02020603050405020304" pitchFamily="18" charset="0"/>
                <a:ea typeface="Times New Roman" panose="02020603050405020304" pitchFamily="18" charset="0"/>
              </a:rPr>
              <a:t>voltages (100V each), balancing results, thermal test result, motor line currents, start-up</a:t>
            </a:r>
          </a:p>
          <a:p>
            <a:pPr marL="342900" marR="0" lvl="0" indent="-342900">
              <a:buFont typeface="Wingdings" panose="05000000000000000000" pitchFamily="2" charset="2"/>
              <a:buChar char=""/>
            </a:pPr>
            <a:endParaRPr lang="en-US" dirty="0" smtClean="0">
              <a:latin typeface="Times New Roman" panose="02020603050405020304" pitchFamily="18" charset="0"/>
              <a:ea typeface="Times New Roman" panose="02020603050405020304" pitchFamily="18" charset="0"/>
            </a:endParaRPr>
          </a:p>
          <a:p>
            <a:pPr marL="342900" marR="0" lvl="0" indent="-342900">
              <a:buFont typeface="Wingdings" panose="05000000000000000000" pitchFamily="2" charset="2"/>
              <a:buChar char=""/>
            </a:pP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916878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005" y="3124284"/>
            <a:ext cx="3097926" cy="2732605"/>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0172" y="2890449"/>
            <a:ext cx="5793828" cy="3200273"/>
          </a:xfrm>
          <a:prstGeom prst="rect">
            <a:avLst/>
          </a:prstGeom>
          <a:noFill/>
          <a:ln>
            <a:noFill/>
          </a:ln>
        </p:spPr>
      </p:pic>
    </p:spTree>
    <p:extLst>
      <p:ext uri="{BB962C8B-B14F-4D97-AF65-F5344CB8AC3E}">
        <p14:creationId xmlns:p14="http://schemas.microsoft.com/office/powerpoint/2010/main" val="38773841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944122"/>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Drive</a:t>
            </a:r>
          </a:p>
          <a:p>
            <a:pPr>
              <a:lnSpc>
                <a:spcPct val="107000"/>
              </a:lnSpc>
              <a:spcAft>
                <a:spcPts val="800"/>
              </a:spcAft>
            </a:pPr>
            <a:endParaRPr lang="en-US" sz="2000" b="1" i="1" dirty="0"/>
          </a:p>
        </p:txBody>
      </p:sp>
      <p:sp>
        <p:nvSpPr>
          <p:cNvPr id="2" name="Rectangle 1"/>
          <p:cNvSpPr/>
          <p:nvPr/>
        </p:nvSpPr>
        <p:spPr>
          <a:xfrm>
            <a:off x="173422" y="2742241"/>
            <a:ext cx="8970578" cy="2860463"/>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Five phase, Outer-rotor direct drive, 67kW, 750rpm, outer rotor 320mm, Ns/Nr 20/16</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Railway traction applications, 400V dc link, 30A phase current, 3.4kW, 33 </a:t>
            </a:r>
            <a:r>
              <a:rPr lang="en-US" dirty="0" err="1">
                <a:latin typeface="Calibri" panose="020F0502020204030204" pitchFamily="34" charset="0"/>
                <a:ea typeface="Calibri" panose="020F0502020204030204" pitchFamily="34" charset="0"/>
                <a:cs typeface="Times New Roman" panose="02020603050405020304" pitchFamily="18" charset="0"/>
              </a:rPr>
              <a:t>uF</a:t>
            </a:r>
            <a:r>
              <a:rPr lang="en-US" dirty="0">
                <a:latin typeface="Calibri" panose="020F0502020204030204" pitchFamily="34" charset="0"/>
                <a:ea typeface="Calibri" panose="020F0502020204030204" pitchFamily="34" charset="0"/>
                <a:cs typeface="Times New Roman" panose="02020603050405020304" pitchFamily="18" charset="0"/>
              </a:rPr>
              <a:t>, 10kHz</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communication, as well as the generation of the switching signals, overcurrent protection, etc., is realized on a complex programmable logic device (CPLD) on each pole module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predictive PWM- based direct instantaneous torque control (PWM-DITC), multiphase torque sharing algorithm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Fault tolerance analysis: torque ripple, unbalanced magnetic pull, vibration shapes</a:t>
            </a:r>
          </a:p>
        </p:txBody>
      </p:sp>
    </p:spTree>
    <p:extLst>
      <p:ext uri="{BB962C8B-B14F-4D97-AF65-F5344CB8AC3E}">
        <p14:creationId xmlns:p14="http://schemas.microsoft.com/office/powerpoint/2010/main" val="34393777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512209"/>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a:t>
            </a:r>
            <a:r>
              <a:rPr lang="en-US" sz="2000" b="1" i="1" dirty="0" smtClean="0">
                <a:solidFill>
                  <a:srgbClr val="0070C0"/>
                </a:solidFill>
              </a:rPr>
              <a:t>Drive</a:t>
            </a:r>
            <a:endParaRPr lang="en-US" sz="2000" b="1" i="1" dirty="0">
              <a:solidFill>
                <a:srgbClr val="0070C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27" y="2925461"/>
            <a:ext cx="8726214" cy="2592470"/>
          </a:xfrm>
          <a:prstGeom prst="rect">
            <a:avLst/>
          </a:prstGeom>
          <a:noFill/>
          <a:ln>
            <a:noFill/>
          </a:ln>
        </p:spPr>
      </p:pic>
    </p:spTree>
    <p:extLst>
      <p:ext uri="{BB962C8B-B14F-4D97-AF65-F5344CB8AC3E}">
        <p14:creationId xmlns:p14="http://schemas.microsoft.com/office/powerpoint/2010/main" val="17795613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512209"/>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a:t>
            </a:r>
            <a:r>
              <a:rPr lang="en-US" sz="2000" b="1" i="1" dirty="0" smtClean="0">
                <a:solidFill>
                  <a:srgbClr val="0070C0"/>
                </a:solidFill>
              </a:rPr>
              <a:t>Drive</a:t>
            </a:r>
            <a:endParaRPr lang="en-US" sz="2000" b="1" i="1" dirty="0">
              <a:solidFill>
                <a:srgbClr val="0070C0"/>
              </a:solidFill>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482" y="2562854"/>
            <a:ext cx="3997621" cy="3199443"/>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6462" y="2767805"/>
            <a:ext cx="4618005" cy="2434815"/>
          </a:xfrm>
          <a:prstGeom prst="rect">
            <a:avLst/>
          </a:prstGeom>
          <a:noFill/>
          <a:ln>
            <a:noFill/>
          </a:ln>
        </p:spPr>
      </p:pic>
    </p:spTree>
    <p:extLst>
      <p:ext uri="{BB962C8B-B14F-4D97-AF65-F5344CB8AC3E}">
        <p14:creationId xmlns:p14="http://schemas.microsoft.com/office/powerpoint/2010/main" val="9904516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sp>
        <p:nvSpPr>
          <p:cNvPr id="9" name="Rectangle 8"/>
          <p:cNvSpPr/>
          <p:nvPr/>
        </p:nvSpPr>
        <p:spPr>
          <a:xfrm>
            <a:off x="315310" y="2273134"/>
            <a:ext cx="8655268" cy="4228273"/>
          </a:xfrm>
          <a:prstGeom prst="rect">
            <a:avLst/>
          </a:prstGeom>
        </p:spPr>
        <p:txBody>
          <a:bodyPr wrap="square">
            <a:spAutoFit/>
          </a:bodyPr>
          <a:lstStyle/>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DC-link voltage of 145V, which is extremely close to the breakdown voltage of the </a:t>
            </a:r>
            <a:r>
              <a:rPr lang="en-US" dirty="0" err="1">
                <a:latin typeface="Calibri" panose="020F0502020204030204" pitchFamily="34" charset="0"/>
                <a:ea typeface="Calibri" panose="020F0502020204030204" pitchFamily="34" charset="0"/>
                <a:cs typeface="Times New Roman" panose="02020603050405020304" pitchFamily="18" charset="0"/>
              </a:rPr>
              <a:t>DirectFETs</a:t>
            </a:r>
            <a:r>
              <a:rPr lang="en-US" dirty="0">
                <a:latin typeface="Calibri" panose="020F0502020204030204" pitchFamily="34" charset="0"/>
                <a:ea typeface="Calibri" panose="020F0502020204030204" pitchFamily="34" charset="0"/>
                <a:cs typeface="Times New Roman" panose="02020603050405020304" pitchFamily="18" charset="0"/>
              </a:rPr>
              <a:t> of 150V. In the nominal operating point with a dc-link voltage of 125V, a maximum efficiency of η = 97% is reached.</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International Rectifier’s (IR) </a:t>
            </a:r>
            <a:r>
              <a:rPr lang="en-US" dirty="0" err="1">
                <a:latin typeface="Calibri" panose="020F0502020204030204" pitchFamily="34" charset="0"/>
                <a:ea typeface="Calibri" panose="020F0502020204030204" pitchFamily="34" charset="0"/>
                <a:cs typeface="Times New Roman" panose="02020603050405020304" pitchFamily="18" charset="0"/>
              </a:rPr>
              <a:t>DirectFET</a:t>
            </a:r>
            <a:r>
              <a:rPr lang="en-US" dirty="0">
                <a:latin typeface="Calibri" panose="020F0502020204030204" pitchFamily="34" charset="0"/>
                <a:ea typeface="Calibri" panose="020F0502020204030204" pitchFamily="34" charset="0"/>
                <a:cs typeface="Times New Roman" panose="02020603050405020304" pitchFamily="18" charset="0"/>
              </a:rPr>
              <a:t> technology</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Thermal resistance between junction and printed circuit board (PCB) of </a:t>
            </a:r>
            <a:r>
              <a:rPr lang="en-US" dirty="0" err="1">
                <a:latin typeface="Calibri" panose="020F0502020204030204" pitchFamily="34" charset="0"/>
                <a:ea typeface="Calibri" panose="020F0502020204030204" pitchFamily="34" charset="0"/>
                <a:cs typeface="Times New Roman" panose="02020603050405020304" pitchFamily="18" charset="0"/>
              </a:rPr>
              <a:t>Rth,junction-pcb</a:t>
            </a:r>
            <a:r>
              <a:rPr lang="en-US" dirty="0">
                <a:latin typeface="Calibri" panose="020F0502020204030204" pitchFamily="34" charset="0"/>
                <a:ea typeface="Calibri" panose="020F0502020204030204" pitchFamily="34" charset="0"/>
                <a:cs typeface="Times New Roman" panose="02020603050405020304" pitchFamily="18" charset="0"/>
              </a:rPr>
              <a:t> &lt; 1 ◦C/W</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Junction-to-can thermal resistance </a:t>
            </a:r>
            <a:r>
              <a:rPr lang="en-US" dirty="0" err="1">
                <a:latin typeface="Calibri" panose="020F0502020204030204" pitchFamily="34" charset="0"/>
                <a:ea typeface="Calibri" panose="020F0502020204030204" pitchFamily="34" charset="0"/>
                <a:cs typeface="Times New Roman" panose="02020603050405020304" pitchFamily="18" charset="0"/>
              </a:rPr>
              <a:t>Rth,junction</a:t>
            </a:r>
            <a:r>
              <a:rPr lang="en-US" dirty="0">
                <a:latin typeface="Calibri" panose="020F0502020204030204" pitchFamily="34" charset="0"/>
                <a:ea typeface="Calibri" panose="020F0502020204030204" pitchFamily="34" charset="0"/>
                <a:cs typeface="Times New Roman" panose="02020603050405020304" pitchFamily="18" charset="0"/>
              </a:rPr>
              <a:t>-can = 0.25 ◦C/W</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use of ceramic dc-link capacitors is investigated because of their higher capacity density, low ESR and good capabilities for cooling.</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Six phase permanent magnet synchronous machine (PMSM) with open-end windings.</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Water-cooling is implemented in the housing with a maximum coolant temperature of 70 ◦C.</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It is shown that a ten times higher effective capacity density of 4.35 mF/dm3 is achieved compared to equivalent foil capacitors.</a:t>
            </a:r>
          </a:p>
        </p:txBody>
      </p:sp>
    </p:spTree>
    <p:extLst>
      <p:ext uri="{BB962C8B-B14F-4D97-AF65-F5344CB8AC3E}">
        <p14:creationId xmlns:p14="http://schemas.microsoft.com/office/powerpoint/2010/main" val="1486062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R. J. White, T.M.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 and T.A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Lipo</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 </a:t>
            </a:r>
            <a:r>
              <a:rPr lang="en-US" sz="2000" b="1" i="1" dirty="0">
                <a:solidFill>
                  <a:srgbClr val="0070C0"/>
                </a:solidFill>
              </a:rPr>
              <a:t>Fault management techniques for an integrated modular motor drive</a:t>
            </a:r>
          </a:p>
        </p:txBody>
      </p:sp>
      <p:sp>
        <p:nvSpPr>
          <p:cNvPr id="2" name="Rectangle 1"/>
          <p:cNvSpPr/>
          <p:nvPr/>
        </p:nvSpPr>
        <p:spPr>
          <a:xfrm>
            <a:off x="310428" y="2227186"/>
            <a:ext cx="8557675" cy="1380378"/>
          </a:xfrm>
          <a:prstGeom prst="rect">
            <a:avLst/>
          </a:prstGeom>
        </p:spPr>
        <p:txBody>
          <a:bodyPr wrap="square">
            <a:spAutoFit/>
          </a:bodyPr>
          <a:lstStyle/>
          <a:p>
            <a:pPr>
              <a:lnSpc>
                <a:spcPct val="107000"/>
              </a:lnSpc>
              <a:spcAft>
                <a:spcPts val="800"/>
              </a:spcAft>
            </a:pPr>
            <a:r>
              <a:rPr lang="en-US" dirty="0" err="1" smtClean="0">
                <a:solidFill>
                  <a:srgbClr val="C00000"/>
                </a:solidFill>
                <a:latin typeface="Calibri" panose="020F0502020204030204" pitchFamily="34" charset="0"/>
                <a:ea typeface="Calibri" panose="020F0502020204030204" pitchFamily="34" charset="0"/>
                <a:cs typeface="Times New Roman" panose="02020603050405020304" pitchFamily="18" charset="0"/>
              </a:rPr>
              <a:t>Bulunamadı</a:t>
            </a:r>
            <a:endParaRPr lang="en-US" dirty="0" smtClean="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R. J. White, T.M. </a:t>
            </a:r>
            <a:r>
              <a:rPr lang="en-US" dirty="0" err="1">
                <a:latin typeface="Calibri" panose="020F0502020204030204" pitchFamily="34" charset="0"/>
                <a:ea typeface="Calibri" panose="020F0502020204030204" pitchFamily="34" charset="0"/>
                <a:cs typeface="Times New Roman" panose="02020603050405020304" pitchFamily="18" charset="0"/>
              </a:rPr>
              <a:t>Jahns</a:t>
            </a:r>
            <a:r>
              <a:rPr lang="en-US" dirty="0">
                <a:latin typeface="Calibri" panose="020F0502020204030204" pitchFamily="34" charset="0"/>
                <a:ea typeface="Calibri" panose="020F0502020204030204" pitchFamily="34" charset="0"/>
                <a:cs typeface="Times New Roman" panose="02020603050405020304" pitchFamily="18" charset="0"/>
              </a:rPr>
              <a:t>, and T.A </a:t>
            </a:r>
            <a:r>
              <a:rPr lang="en-US" dirty="0" err="1">
                <a:latin typeface="Calibri" panose="020F0502020204030204" pitchFamily="34" charset="0"/>
                <a:ea typeface="Calibri" panose="020F0502020204030204" pitchFamily="34" charset="0"/>
                <a:cs typeface="Times New Roman" panose="02020603050405020304" pitchFamily="18" charset="0"/>
              </a:rPr>
              <a:t>Lipo</a:t>
            </a:r>
            <a:r>
              <a:rPr lang="en-US" dirty="0">
                <a:latin typeface="Calibri" panose="020F0502020204030204" pitchFamily="34" charset="0"/>
                <a:ea typeface="Calibri" panose="020F0502020204030204" pitchFamily="34" charset="0"/>
                <a:cs typeface="Times New Roman" panose="02020603050405020304" pitchFamily="18" charset="0"/>
              </a:rPr>
              <a:t>, “Fault management techniques for an integrated modular motor drive,” in Proc. of 2005 CPES Power Electronics Seminar, Blacksburg, VA., Apr. 2005, pp. 581-588.</a:t>
            </a:r>
          </a:p>
        </p:txBody>
      </p:sp>
    </p:spTree>
    <p:extLst>
      <p:ext uri="{BB962C8B-B14F-4D97-AF65-F5344CB8AC3E}">
        <p14:creationId xmlns:p14="http://schemas.microsoft.com/office/powerpoint/2010/main" val="18381324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0" y="2844253"/>
            <a:ext cx="3334407" cy="2200713"/>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591374" y="2218914"/>
            <a:ext cx="4622460" cy="1615747"/>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3591374" y="3772829"/>
            <a:ext cx="2489835" cy="1659890"/>
          </a:xfrm>
          <a:prstGeom prst="rect">
            <a:avLst/>
          </a:prstGeom>
          <a:noFill/>
          <a:ln>
            <a:noFill/>
          </a:ln>
        </p:spPr>
      </p:pic>
      <p:pic>
        <p:nvPicPr>
          <p:cNvPr id="10" name="Picture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1209" y="3834660"/>
            <a:ext cx="2763246" cy="1714801"/>
          </a:xfrm>
          <a:prstGeom prst="rect">
            <a:avLst/>
          </a:prstGeom>
          <a:noFill/>
          <a:ln>
            <a:noFill/>
          </a:ln>
        </p:spPr>
      </p:pic>
    </p:spTree>
    <p:extLst>
      <p:ext uri="{BB962C8B-B14F-4D97-AF65-F5344CB8AC3E}">
        <p14:creationId xmlns:p14="http://schemas.microsoft.com/office/powerpoint/2010/main" val="1458847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19" y="2157082"/>
            <a:ext cx="3845626" cy="2751247"/>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4018204" y="2356945"/>
            <a:ext cx="4763189" cy="2144109"/>
          </a:xfrm>
          <a:prstGeom prst="rect">
            <a:avLst/>
          </a:prstGeom>
          <a:noFill/>
          <a:ln>
            <a:noFill/>
          </a:ln>
        </p:spPr>
      </p:pic>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a:off x="4158745" y="4603531"/>
            <a:ext cx="4189096" cy="2254469"/>
          </a:xfrm>
          <a:prstGeom prst="rect">
            <a:avLst/>
          </a:prstGeom>
          <a:noFill/>
          <a:ln>
            <a:noFill/>
          </a:ln>
        </p:spPr>
      </p:pic>
      <p:pic>
        <p:nvPicPr>
          <p:cNvPr id="13" name="Picture 12"/>
          <p:cNvPicPr/>
          <p:nvPr/>
        </p:nvPicPr>
        <p:blipFill>
          <a:blip r:embed="rId6">
            <a:extLst>
              <a:ext uri="{28A0092B-C50C-407E-A947-70E740481C1C}">
                <a14:useLocalDpi xmlns:a14="http://schemas.microsoft.com/office/drawing/2010/main" val="0"/>
              </a:ext>
            </a:extLst>
          </a:blip>
          <a:srcRect/>
          <a:stretch>
            <a:fillRect/>
          </a:stretch>
        </p:blipFill>
        <p:spPr bwMode="auto">
          <a:xfrm>
            <a:off x="111518" y="5352393"/>
            <a:ext cx="3167709" cy="1653518"/>
          </a:xfrm>
          <a:prstGeom prst="rect">
            <a:avLst/>
          </a:prstGeom>
          <a:noFill/>
          <a:ln>
            <a:noFill/>
          </a:ln>
        </p:spPr>
      </p:pic>
    </p:spTree>
    <p:extLst>
      <p:ext uri="{BB962C8B-B14F-4D97-AF65-F5344CB8AC3E}">
        <p14:creationId xmlns:p14="http://schemas.microsoft.com/office/powerpoint/2010/main" val="18980357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91430" y="2392335"/>
            <a:ext cx="3773598" cy="3748334"/>
          </a:xfrm>
          <a:prstGeom prst="rect">
            <a:avLst/>
          </a:prstGeom>
          <a:noFill/>
          <a:ln>
            <a:noFill/>
          </a:ln>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4355989" y="2597287"/>
            <a:ext cx="4181037" cy="3188658"/>
          </a:xfrm>
          <a:prstGeom prst="rect">
            <a:avLst/>
          </a:prstGeom>
          <a:noFill/>
          <a:ln>
            <a:noFill/>
          </a:ln>
        </p:spPr>
      </p:pic>
    </p:spTree>
    <p:extLst>
      <p:ext uri="{BB962C8B-B14F-4D97-AF65-F5344CB8AC3E}">
        <p14:creationId xmlns:p14="http://schemas.microsoft.com/office/powerpoint/2010/main" val="12705010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4" y="41154"/>
            <a:ext cx="8207829" cy="954107"/>
          </a:xfrm>
          <a:prstGeom prst="rect">
            <a:avLst/>
          </a:prstGeom>
        </p:spPr>
        <p:txBody>
          <a:bodyPr wrap="square">
            <a:spAutoFit/>
          </a:bodyPr>
          <a:lstStyle/>
          <a:p>
            <a:pPr algn="ctr"/>
            <a:r>
              <a:rPr lang="en-US" sz="2800" b="1" dirty="0" err="1">
                <a:solidFill>
                  <a:schemeClr val="accent1">
                    <a:lumMod val="50000"/>
                  </a:schemeClr>
                </a:solidFill>
                <a:cs typeface="Arial" panose="020B0604020202020204" pitchFamily="34" charset="0"/>
              </a:rPr>
              <a:t>Technische</a:t>
            </a:r>
            <a:r>
              <a:rPr lang="en-US" sz="2800" b="1" dirty="0">
                <a:solidFill>
                  <a:schemeClr val="accent1">
                    <a:lumMod val="50000"/>
                  </a:schemeClr>
                </a:solidFill>
                <a:cs typeface="Arial" panose="020B0604020202020204" pitchFamily="34" charset="0"/>
              </a:rPr>
              <a:t> </a:t>
            </a:r>
            <a:r>
              <a:rPr lang="en-US" sz="2800" b="1" dirty="0" err="1" smtClean="0">
                <a:solidFill>
                  <a:schemeClr val="accent1">
                    <a:lumMod val="50000"/>
                  </a:schemeClr>
                </a:solidFill>
                <a:cs typeface="Arial" panose="020B0604020202020204" pitchFamily="34" charset="0"/>
              </a:rPr>
              <a:t>Universitat</a:t>
            </a:r>
            <a:r>
              <a:rPr lang="en-US" sz="2800" b="1" dirty="0" smtClean="0">
                <a:solidFill>
                  <a:schemeClr val="accent1">
                    <a:lumMod val="50000"/>
                  </a:schemeClr>
                </a:solidFill>
                <a:cs typeface="Arial" panose="020B0604020202020204" pitchFamily="34" charset="0"/>
              </a:rPr>
              <a:t> </a:t>
            </a:r>
            <a:r>
              <a:rPr lang="en-US" sz="2800" b="1" dirty="0" err="1">
                <a:solidFill>
                  <a:schemeClr val="accent1">
                    <a:lumMod val="50000"/>
                  </a:schemeClr>
                </a:solidFill>
                <a:cs typeface="Arial" panose="020B0604020202020204" pitchFamily="34" charset="0"/>
              </a:rPr>
              <a:t>Ilmenau</a:t>
            </a:r>
            <a:r>
              <a:rPr lang="en-US" sz="2800" b="1" dirty="0">
                <a:solidFill>
                  <a:schemeClr val="accent1">
                    <a:lumMod val="50000"/>
                  </a:schemeClr>
                </a:solidFill>
                <a:cs typeface="Arial" panose="020B0604020202020204" pitchFamily="34" charset="0"/>
              </a:rPr>
              <a:t>, Institute for Electric Power and Control </a:t>
            </a:r>
            <a:r>
              <a:rPr lang="en-US" sz="2800" b="1" dirty="0" smtClean="0">
                <a:solidFill>
                  <a:schemeClr val="accent1">
                    <a:lumMod val="50000"/>
                  </a:schemeClr>
                </a:solidFill>
                <a:cs typeface="Arial" panose="020B0604020202020204" pitchFamily="34" charset="0"/>
              </a:rPr>
              <a:t>Engineering</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M.Sc. Florian Ludwig, Dr.-Ing. Tobias Heidrich, PD Dr.-Ing. habil. Andreas </a:t>
            </a:r>
            <a:r>
              <a:rPr lang="tr-TR" sz="2000" dirty="0" smtClean="0">
                <a:latin typeface="Calibri" panose="020F0502020204030204" pitchFamily="34" charset="0"/>
                <a:ea typeface="Calibri" panose="020F0502020204030204" pitchFamily="34" charset="0"/>
                <a:cs typeface="Times New Roman" panose="02020603050405020304" pitchFamily="18" charset="0"/>
              </a:rPr>
              <a:t>Möckel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high-speed PMSM Drive with IMS PCB-Technology for Mobile Applications </a:t>
            </a:r>
          </a:p>
        </p:txBody>
      </p:sp>
      <p:sp>
        <p:nvSpPr>
          <p:cNvPr id="9" name="Rectangle 8"/>
          <p:cNvSpPr/>
          <p:nvPr/>
        </p:nvSpPr>
        <p:spPr>
          <a:xfrm>
            <a:off x="468084" y="2565658"/>
            <a:ext cx="8336956" cy="2759602"/>
          </a:xfrm>
          <a:prstGeom prst="rect">
            <a:avLst/>
          </a:prstGeom>
        </p:spPr>
        <p:txBody>
          <a:bodyPr wrap="square">
            <a:spAutoFit/>
          </a:bodyPr>
          <a:lstStyle/>
          <a:p>
            <a:pPr marL="285750" indent="-285750">
              <a:lnSpc>
                <a:spcPct val="107000"/>
              </a:lnSpc>
              <a:buFont typeface="Wingdings" panose="05000000000000000000" pitchFamily="2" charset="2"/>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Sensored</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field oriented controlled (FOC), 4-pole PMSM</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Single </a:t>
            </a:r>
            <a:r>
              <a:rPr lang="en-US" dirty="0">
                <a:latin typeface="Calibri" panose="020F0502020204030204" pitchFamily="34" charset="0"/>
                <a:ea typeface="Calibri" panose="020F0502020204030204" pitchFamily="34" charset="0"/>
                <a:cs typeface="Times New Roman" panose="02020603050405020304" pitchFamily="18" charset="0"/>
              </a:rPr>
              <a:t>sided insulated metal substrate (IMS) PCB mounted onto the motor end shield.</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Do </a:t>
            </a:r>
            <a:r>
              <a:rPr lang="en-US" dirty="0">
                <a:latin typeface="Calibri" panose="020F0502020204030204" pitchFamily="34" charset="0"/>
                <a:ea typeface="Calibri" panose="020F0502020204030204" pitchFamily="34" charset="0"/>
                <a:cs typeface="Times New Roman" panose="02020603050405020304" pitchFamily="18" charset="0"/>
              </a:rPr>
              <a:t>= 50mm, La = 105mm. Pout = 600W, </a:t>
            </a:r>
            <a:r>
              <a:rPr lang="en-US" dirty="0" err="1">
                <a:latin typeface="Calibri" panose="020F0502020204030204" pitchFamily="34" charset="0"/>
                <a:ea typeface="Calibri" panose="020F0502020204030204" pitchFamily="34" charset="0"/>
                <a:cs typeface="Times New Roman" panose="02020603050405020304" pitchFamily="18" charset="0"/>
              </a:rPr>
              <a:t>Nr</a:t>
            </a:r>
            <a:r>
              <a:rPr lang="en-US" dirty="0">
                <a:latin typeface="Calibri" panose="020F0502020204030204" pitchFamily="34" charset="0"/>
                <a:ea typeface="Calibri" panose="020F0502020204030204" pitchFamily="34" charset="0"/>
                <a:cs typeface="Times New Roman" panose="02020603050405020304" pitchFamily="18" charset="0"/>
              </a:rPr>
              <a:t> = 25000rpm</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Active </a:t>
            </a:r>
            <a:r>
              <a:rPr lang="en-US" dirty="0">
                <a:latin typeface="Calibri" panose="020F0502020204030204" pitchFamily="34" charset="0"/>
                <a:ea typeface="Calibri" panose="020F0502020204030204" pitchFamily="34" charset="0"/>
                <a:cs typeface="Times New Roman" panose="02020603050405020304" pitchFamily="18" charset="0"/>
              </a:rPr>
              <a:t>cooling strategy with a radial fan</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Ceramic </a:t>
            </a:r>
            <a:r>
              <a:rPr lang="en-US" dirty="0">
                <a:latin typeface="Calibri" panose="020F0502020204030204" pitchFamily="34" charset="0"/>
                <a:ea typeface="Calibri" panose="020F0502020204030204" pitchFamily="34" charset="0"/>
                <a:cs typeface="Times New Roman" panose="02020603050405020304" pitchFamily="18" charset="0"/>
              </a:rPr>
              <a:t>DC-link capacitors, two hall effect current sensors, angle encoder</a:t>
            </a:r>
          </a:p>
          <a:p>
            <a:pPr marL="285750" indent="-285750">
              <a:lnSpc>
                <a:spcPct val="107000"/>
              </a:lnSpc>
              <a:buFont typeface="Wingdings" panose="05000000000000000000" pitchFamily="2" charset="2"/>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Vdc</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 18V, discrete </a:t>
            </a:r>
            <a:r>
              <a:rPr lang="en-US" dirty="0" err="1">
                <a:latin typeface="Calibri" panose="020F0502020204030204" pitchFamily="34" charset="0"/>
                <a:ea typeface="Calibri" panose="020F0502020204030204" pitchFamily="34" charset="0"/>
                <a:cs typeface="Times New Roman" panose="02020603050405020304" pitchFamily="18" charset="0"/>
              </a:rPr>
              <a:t>DirectFETTM</a:t>
            </a:r>
            <a:r>
              <a:rPr lang="en-US" dirty="0">
                <a:latin typeface="Calibri" panose="020F0502020204030204" pitchFamily="34" charset="0"/>
                <a:ea typeface="Calibri" panose="020F0502020204030204" pitchFamily="34" charset="0"/>
                <a:cs typeface="Times New Roman" panose="02020603050405020304" pitchFamily="18" charset="0"/>
              </a:rPr>
              <a:t> MOSFETs (IRF7739)</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TMS320F28035</a:t>
            </a:r>
            <a:r>
              <a:rPr lang="en-US" dirty="0">
                <a:latin typeface="Calibri" panose="020F0502020204030204" pitchFamily="34" charset="0"/>
                <a:ea typeface="Calibri" panose="020F0502020204030204" pitchFamily="34" charset="0"/>
                <a:cs typeface="Times New Roman" panose="02020603050405020304" pitchFamily="18" charset="0"/>
              </a:rPr>
              <a:t>, 32-bit fixed point processor, 60MHz</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Test</a:t>
            </a:r>
            <a:r>
              <a:rPr lang="en-US" dirty="0">
                <a:latin typeface="Calibri" panose="020F0502020204030204" pitchFamily="34" charset="0"/>
                <a:ea typeface="Calibri" panose="020F0502020204030204" pitchFamily="34" charset="0"/>
                <a:cs typeface="Times New Roman" panose="02020603050405020304" pitchFamily="18" charset="0"/>
              </a:rPr>
              <a:t>: 500W output power, 80% efficiency, thermal </a:t>
            </a:r>
            <a:r>
              <a:rPr lang="en-US" dirty="0" smtClean="0">
                <a:latin typeface="Calibri" panose="020F0502020204030204" pitchFamily="34" charset="0"/>
                <a:ea typeface="Calibri" panose="020F0502020204030204" pitchFamily="34" charset="0"/>
                <a:cs typeface="Times New Roman" panose="02020603050405020304" pitchFamily="18" charset="0"/>
              </a:rPr>
              <a:t>analyses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97417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4" y="41154"/>
            <a:ext cx="8207829" cy="954107"/>
          </a:xfrm>
          <a:prstGeom prst="rect">
            <a:avLst/>
          </a:prstGeom>
        </p:spPr>
        <p:txBody>
          <a:bodyPr wrap="square">
            <a:spAutoFit/>
          </a:bodyPr>
          <a:lstStyle/>
          <a:p>
            <a:pPr algn="ctr"/>
            <a:r>
              <a:rPr lang="en-US" sz="2800" b="1" dirty="0" err="1">
                <a:solidFill>
                  <a:schemeClr val="accent1">
                    <a:lumMod val="50000"/>
                  </a:schemeClr>
                </a:solidFill>
                <a:cs typeface="Arial" panose="020B0604020202020204" pitchFamily="34" charset="0"/>
              </a:rPr>
              <a:t>Technische</a:t>
            </a:r>
            <a:r>
              <a:rPr lang="en-US" sz="2800" b="1" dirty="0">
                <a:solidFill>
                  <a:schemeClr val="accent1">
                    <a:lumMod val="50000"/>
                  </a:schemeClr>
                </a:solidFill>
                <a:cs typeface="Arial" panose="020B0604020202020204" pitchFamily="34" charset="0"/>
              </a:rPr>
              <a:t> </a:t>
            </a:r>
            <a:r>
              <a:rPr lang="en-US" sz="2800" b="1" dirty="0" err="1" smtClean="0">
                <a:solidFill>
                  <a:schemeClr val="accent1">
                    <a:lumMod val="50000"/>
                  </a:schemeClr>
                </a:solidFill>
                <a:cs typeface="Arial" panose="020B0604020202020204" pitchFamily="34" charset="0"/>
              </a:rPr>
              <a:t>Universitat</a:t>
            </a:r>
            <a:r>
              <a:rPr lang="en-US" sz="2800" b="1" dirty="0" smtClean="0">
                <a:solidFill>
                  <a:schemeClr val="accent1">
                    <a:lumMod val="50000"/>
                  </a:schemeClr>
                </a:solidFill>
                <a:cs typeface="Arial" panose="020B0604020202020204" pitchFamily="34" charset="0"/>
              </a:rPr>
              <a:t> </a:t>
            </a:r>
            <a:r>
              <a:rPr lang="en-US" sz="2800" b="1" dirty="0" err="1">
                <a:solidFill>
                  <a:schemeClr val="accent1">
                    <a:lumMod val="50000"/>
                  </a:schemeClr>
                </a:solidFill>
                <a:cs typeface="Arial" panose="020B0604020202020204" pitchFamily="34" charset="0"/>
              </a:rPr>
              <a:t>Ilmenau</a:t>
            </a:r>
            <a:r>
              <a:rPr lang="en-US" sz="2800" b="1" dirty="0">
                <a:solidFill>
                  <a:schemeClr val="accent1">
                    <a:lumMod val="50000"/>
                  </a:schemeClr>
                </a:solidFill>
                <a:cs typeface="Arial" panose="020B0604020202020204" pitchFamily="34" charset="0"/>
              </a:rPr>
              <a:t>, Institute for Electric Power and Control </a:t>
            </a:r>
            <a:r>
              <a:rPr lang="en-US" sz="2800" b="1" dirty="0" smtClean="0">
                <a:solidFill>
                  <a:schemeClr val="accent1">
                    <a:lumMod val="50000"/>
                  </a:schemeClr>
                </a:solidFill>
                <a:cs typeface="Arial" panose="020B0604020202020204" pitchFamily="34" charset="0"/>
              </a:rPr>
              <a:t>Engineering</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820609"/>
          </a:xfrm>
          <a:prstGeom prst="rect">
            <a:avLst/>
          </a:prstGeom>
        </p:spPr>
        <p:txBody>
          <a:bodyPr wrap="square">
            <a:spAutoFit/>
          </a:bodyPr>
          <a:lstStyle/>
          <a:p>
            <a:pPr>
              <a:lnSpc>
                <a:spcPct val="107000"/>
              </a:lnSpc>
              <a:spcAft>
                <a:spcPts val="800"/>
              </a:spcAft>
            </a:pPr>
            <a:r>
              <a:rPr lang="tr-TR" sz="1900" dirty="0">
                <a:latin typeface="Calibri" panose="020F0502020204030204" pitchFamily="34" charset="0"/>
                <a:ea typeface="Calibri" panose="020F0502020204030204" pitchFamily="34" charset="0"/>
                <a:cs typeface="Times New Roman" panose="02020603050405020304" pitchFamily="18" charset="0"/>
              </a:rPr>
              <a:t>M.Sc. Florian Ludwig, Dr.-Ing. Tobias Heidrich, PD Dr.-Ing. habil. Andreas </a:t>
            </a:r>
            <a:r>
              <a:rPr lang="tr-TR" sz="1900" dirty="0" smtClean="0">
                <a:latin typeface="Calibri" panose="020F0502020204030204" pitchFamily="34" charset="0"/>
                <a:ea typeface="Calibri" panose="020F0502020204030204" pitchFamily="34" charset="0"/>
                <a:cs typeface="Times New Roman" panose="02020603050405020304" pitchFamily="18" charset="0"/>
              </a:rPr>
              <a:t>Möckel</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Integrated high-speed PMSM Drive with IMS PCB-Technology for Mobile Applications </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99545" y="4365385"/>
            <a:ext cx="3563007" cy="2130009"/>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4156097" y="4483625"/>
            <a:ext cx="3624186" cy="2374375"/>
          </a:xfrm>
          <a:prstGeom prst="rect">
            <a:avLst/>
          </a:prstGeom>
          <a:noFill/>
          <a:ln>
            <a:noFill/>
          </a:ln>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0" y="2058296"/>
            <a:ext cx="3531476" cy="2176454"/>
          </a:xfrm>
          <a:prstGeom prst="rect">
            <a:avLst/>
          </a:prstGeom>
          <a:noFill/>
          <a:ln>
            <a:noFill/>
          </a:ln>
        </p:spPr>
      </p:pic>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3894685" y="2114289"/>
            <a:ext cx="4303384" cy="2120462"/>
          </a:xfrm>
          <a:prstGeom prst="rect">
            <a:avLst/>
          </a:prstGeom>
          <a:noFill/>
          <a:ln>
            <a:noFill/>
          </a:ln>
        </p:spPr>
      </p:pic>
    </p:spTree>
    <p:extLst>
      <p:ext uri="{BB962C8B-B14F-4D97-AF65-F5344CB8AC3E}">
        <p14:creationId xmlns:p14="http://schemas.microsoft.com/office/powerpoint/2010/main" val="35483497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smtClean="0">
                <a:solidFill>
                  <a:schemeClr val="accent1">
                    <a:lumMod val="50000"/>
                  </a:schemeClr>
                </a:solidFill>
                <a:cs typeface="Arial" panose="020B0604020202020204" pitchFamily="34" charset="0"/>
              </a:rPr>
              <a:t>Energy and Transportation Science Division Oak Ridge National Laboratory Knoxville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8675916" cy="853567"/>
          </a:xfrm>
          <a:prstGeom prst="rect">
            <a:avLst/>
          </a:prstGeom>
        </p:spPr>
        <p:txBody>
          <a:bodyPr wrap="square">
            <a:spAutoFit/>
          </a:bodyPr>
          <a:lstStyle/>
          <a:p>
            <a:pPr>
              <a:lnSpc>
                <a:spcPct val="107000"/>
              </a:lnSpc>
              <a:spcAft>
                <a:spcPts val="800"/>
              </a:spcAft>
            </a:pPr>
            <a:r>
              <a:rPr lang="es-ES" sz="2000" dirty="0" err="1" smtClean="0">
                <a:latin typeface="Calibri" panose="020F0502020204030204" pitchFamily="34" charset="0"/>
                <a:ea typeface="Calibri" panose="020F0502020204030204" pitchFamily="34" charset="0"/>
                <a:cs typeface="Times New Roman" panose="02020603050405020304" pitchFamily="18" charset="0"/>
              </a:rPr>
              <a:t>Gui-Jia</a:t>
            </a:r>
            <a:r>
              <a:rPr lang="es-ES" sz="2000" dirty="0" smtClean="0">
                <a:latin typeface="Calibri" panose="020F0502020204030204" pitchFamily="34" charset="0"/>
                <a:ea typeface="Calibri" panose="020F0502020204030204" pitchFamily="34" charset="0"/>
                <a:cs typeface="Times New Roman" panose="02020603050405020304" pitchFamily="18" charset="0"/>
              </a:rPr>
              <a:t> </a:t>
            </a:r>
            <a:r>
              <a:rPr lang="es-ES" sz="2000" dirty="0">
                <a:latin typeface="Calibri" panose="020F0502020204030204" pitchFamily="34" charset="0"/>
                <a:ea typeface="Calibri" panose="020F0502020204030204" pitchFamily="34" charset="0"/>
                <a:cs typeface="Times New Roman" panose="02020603050405020304" pitchFamily="18" charset="0"/>
              </a:rPr>
              <a:t>Su and </a:t>
            </a:r>
            <a:r>
              <a:rPr lang="es-ES" sz="2000" dirty="0" err="1">
                <a:latin typeface="Calibri" panose="020F0502020204030204" pitchFamily="34" charset="0"/>
                <a:ea typeface="Calibri" panose="020F0502020204030204" pitchFamily="34" charset="0"/>
                <a:cs typeface="Times New Roman" panose="02020603050405020304" pitchFamily="18" charset="0"/>
              </a:rPr>
              <a:t>Lixin</a:t>
            </a:r>
            <a:r>
              <a:rPr lang="es-ES" sz="2000" dirty="0">
                <a:latin typeface="Calibri" panose="020F0502020204030204" pitchFamily="34" charset="0"/>
                <a:ea typeface="Calibri" panose="020F0502020204030204" pitchFamily="34" charset="0"/>
                <a:cs typeface="Times New Roman" panose="02020603050405020304" pitchFamily="18" charset="0"/>
              </a:rPr>
              <a:t> </a:t>
            </a:r>
            <a:r>
              <a:rPr lang="es-ES" sz="2000" dirty="0" err="1">
                <a:latin typeface="Calibri" panose="020F0502020204030204" pitchFamily="34" charset="0"/>
                <a:ea typeface="Calibri" panose="020F0502020204030204" pitchFamily="34" charset="0"/>
                <a:cs typeface="Times New Roman" panose="02020603050405020304" pitchFamily="18" charset="0"/>
              </a:rPr>
              <a:t>Tang</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2</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Segmented Traction Drive System with a Small dc Bus Capacitor</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0" y="4745421"/>
            <a:ext cx="7819697" cy="2028934"/>
          </a:xfrm>
          <a:prstGeom prst="rect">
            <a:avLst/>
          </a:prstGeom>
          <a:noFill/>
          <a:ln>
            <a:noFill/>
          </a:ln>
        </p:spPr>
      </p:pic>
      <p:sp>
        <p:nvSpPr>
          <p:cNvPr id="4" name="Rectangle 3"/>
          <p:cNvSpPr/>
          <p:nvPr/>
        </p:nvSpPr>
        <p:spPr>
          <a:xfrm>
            <a:off x="10883" y="1959377"/>
            <a:ext cx="9144000" cy="267983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Electric vehicle/hybrid electric vehicle (EV/HEV)</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Currently the dc bus capacitor contributes up to 20% of the cost and weight of an inverter and up to 30% of an inverter’s volume</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Interleaving, simulation (PSIM), 55 kW segmented inverter prototype, IGBT, water cooled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RL load tests, reduction of 62% for capacitor ripple current and 78% for battery ripple current</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Induction motor rated at 15 HP, 230 </a:t>
            </a:r>
            <a:r>
              <a:rPr lang="en-US" dirty="0" err="1">
                <a:latin typeface="Calibri" panose="020F0502020204030204" pitchFamily="34" charset="0"/>
                <a:ea typeface="Calibri" panose="020F0502020204030204" pitchFamily="34" charset="0"/>
                <a:cs typeface="Times New Roman" panose="02020603050405020304" pitchFamily="18" charset="0"/>
              </a:rPr>
              <a:t>Vrms</a:t>
            </a:r>
            <a:r>
              <a:rPr lang="en-US" dirty="0">
                <a:latin typeface="Calibri" panose="020F0502020204030204" pitchFamily="34" charset="0"/>
                <a:ea typeface="Calibri" panose="020F0502020204030204" pitchFamily="34" charset="0"/>
                <a:cs typeface="Times New Roman" panose="02020603050405020304" pitchFamily="18" charset="0"/>
              </a:rPr>
              <a:t>, 37.5 Arms, 91 Nm, and 1,175 rpm.</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Reduction of 73% for capacitor ripple current and 89% for battery ripple current</a:t>
            </a:r>
          </a:p>
        </p:txBody>
      </p:sp>
    </p:spTree>
    <p:extLst>
      <p:ext uri="{BB962C8B-B14F-4D97-AF65-F5344CB8AC3E}">
        <p14:creationId xmlns:p14="http://schemas.microsoft.com/office/powerpoint/2010/main" val="23237798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Power Electronics and Electric Machinery Group Oak Ridge National Laboratory Knoxville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9070056" cy="806824"/>
          </a:xfrm>
          <a:prstGeom prst="rect">
            <a:avLst/>
          </a:prstGeom>
        </p:spPr>
        <p:txBody>
          <a:bodyPr wrap="square">
            <a:spAutoFit/>
          </a:bodyPr>
          <a:lstStyle/>
          <a:p>
            <a:pPr>
              <a:lnSpc>
                <a:spcPct val="107000"/>
              </a:lnSpc>
              <a:spcAft>
                <a:spcPts val="800"/>
              </a:spcAft>
            </a:pPr>
            <a:r>
              <a:rPr lang="en-US" sz="1900" dirty="0" err="1" smtClean="0">
                <a:latin typeface="Calibri" panose="020F0502020204030204" pitchFamily="34" charset="0"/>
                <a:ea typeface="Calibri" panose="020F0502020204030204" pitchFamily="34" charset="0"/>
                <a:cs typeface="Times New Roman" panose="02020603050405020304" pitchFamily="18" charset="0"/>
              </a:rPr>
              <a:t>Gui-Jia</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Su, </a:t>
            </a:r>
            <a:r>
              <a:rPr lang="en-US" sz="1900" dirty="0" err="1">
                <a:latin typeface="Calibri" panose="020F0502020204030204" pitchFamily="34" charset="0"/>
                <a:ea typeface="Calibri" panose="020F0502020204030204" pitchFamily="34" charset="0"/>
                <a:cs typeface="Times New Roman" panose="02020603050405020304" pitchFamily="18" charset="0"/>
              </a:rPr>
              <a:t>Lixin</a:t>
            </a:r>
            <a:r>
              <a:rPr lang="en-US" sz="1900" dirty="0">
                <a:latin typeface="Calibri" panose="020F0502020204030204" pitchFamily="34" charset="0"/>
                <a:ea typeface="Calibri" panose="020F0502020204030204" pitchFamily="34" charset="0"/>
                <a:cs typeface="Times New Roman" panose="02020603050405020304" pitchFamily="18" charset="0"/>
              </a:rPr>
              <a:t> Tang, Curt Ayers, and Randy </a:t>
            </a:r>
            <a:r>
              <a:rPr lang="en-US" sz="1900" dirty="0" smtClean="0">
                <a:latin typeface="Calibri" panose="020F0502020204030204" pitchFamily="34" charset="0"/>
                <a:ea typeface="Calibri" panose="020F0502020204030204" pitchFamily="34" charset="0"/>
                <a:cs typeface="Times New Roman" panose="02020603050405020304" pitchFamily="18" charset="0"/>
              </a:rPr>
              <a:t>Wiles</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 Inverter Packaging Scheme for an Integrated Segmented Traction Drive System</a:t>
            </a:r>
          </a:p>
        </p:txBody>
      </p:sp>
      <p:sp>
        <p:nvSpPr>
          <p:cNvPr id="4" name="Rectangle 3"/>
          <p:cNvSpPr/>
          <p:nvPr/>
        </p:nvSpPr>
        <p:spPr>
          <a:xfrm>
            <a:off x="10883" y="1959377"/>
            <a:ext cx="9144000" cy="3954737"/>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2012 </a:t>
            </a:r>
            <a:r>
              <a:rPr lang="en-US" dirty="0" err="1">
                <a:latin typeface="Calibri" panose="020F0502020204030204" pitchFamily="34" charset="0"/>
                <a:ea typeface="Calibri" panose="020F0502020204030204" pitchFamily="34" charset="0"/>
                <a:cs typeface="Times New Roman" panose="02020603050405020304" pitchFamily="18" charset="0"/>
              </a:rPr>
              <a:t>yayınının</a:t>
            </a:r>
            <a:r>
              <a:rPr lang="en-US" dirty="0">
                <a:latin typeface="Calibri" panose="020F0502020204030204" pitchFamily="34" charset="0"/>
                <a:ea typeface="Calibri" panose="020F0502020204030204" pitchFamily="34" charset="0"/>
                <a:cs typeface="Times New Roman" panose="02020603050405020304" pitchFamily="18" charset="0"/>
              </a:rPr>
              <a:t> integrated </a:t>
            </a:r>
            <a:r>
              <a:rPr lang="en-US" dirty="0" err="1">
                <a:latin typeface="Calibri" panose="020F0502020204030204" pitchFamily="34" charset="0"/>
                <a:ea typeface="Calibri" panose="020F0502020204030204" pitchFamily="34" charset="0"/>
                <a:cs typeface="Times New Roman" panose="02020603050405020304" pitchFamily="18" charset="0"/>
              </a:rPr>
              <a:t>olanı</a:t>
            </a:r>
            <a:r>
              <a:rPr lang="en-US" dirty="0">
                <a:latin typeface="Calibri" panose="020F0502020204030204" pitchFamily="34" charset="0"/>
                <a:ea typeface="Calibri" panose="020F0502020204030204" pitchFamily="34" charset="0"/>
                <a:cs typeface="Times New Roman" panose="02020603050405020304" pitchFamily="18" charset="0"/>
              </a:rPr>
              <a:t>, 55kW prototype (2 designs)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Doughnut shaped capacitors such as the Power Ring Film Capacitors with superior ripple current capabilities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Second prototype: 17.8 kW/l and specific power of 15.6 kW/kg</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Resistive load bank and a commercial, off-the-shelf, induction motor rated at 15 HP (11 kW), 230 </a:t>
            </a:r>
            <a:r>
              <a:rPr lang="en-US" dirty="0" err="1">
                <a:latin typeface="Calibri" panose="020F0502020204030204" pitchFamily="34" charset="0"/>
                <a:ea typeface="Calibri" panose="020F0502020204030204" pitchFamily="34" charset="0"/>
                <a:cs typeface="Times New Roman" panose="02020603050405020304" pitchFamily="18" charset="0"/>
              </a:rPr>
              <a:t>Vrms</a:t>
            </a:r>
            <a:r>
              <a:rPr lang="en-US" dirty="0">
                <a:latin typeface="Calibri" panose="020F0502020204030204" pitchFamily="34" charset="0"/>
                <a:ea typeface="Calibri" panose="020F0502020204030204" pitchFamily="34" charset="0"/>
                <a:cs typeface="Times New Roman" panose="02020603050405020304" pitchFamily="18" charset="0"/>
              </a:rPr>
              <a:t>, 37.5 Arms, 91 Nm, and 1,175 rpm</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battery </a:t>
            </a:r>
            <a:r>
              <a:rPr lang="en-US" dirty="0" err="1">
                <a:latin typeface="Calibri" panose="020F0502020204030204" pitchFamily="34" charset="0"/>
                <a:ea typeface="Calibri" panose="020F0502020204030204" pitchFamily="34" charset="0"/>
                <a:cs typeface="Times New Roman" panose="02020603050405020304" pitchFamily="18" charset="0"/>
              </a:rPr>
              <a:t>rms</a:t>
            </a:r>
            <a:r>
              <a:rPr lang="en-US" dirty="0">
                <a:latin typeface="Calibri" panose="020F0502020204030204" pitchFamily="34" charset="0"/>
                <a:ea typeface="Calibri" panose="020F0502020204030204" pitchFamily="34" charset="0"/>
                <a:cs typeface="Times New Roman" panose="02020603050405020304" pitchFamily="18" charset="0"/>
              </a:rPr>
              <a:t> ripple current is reduced from 4.21Arms to 1.45Arms, a 66% reduction. (Resistive load)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battery </a:t>
            </a:r>
            <a:r>
              <a:rPr lang="en-US" dirty="0" err="1">
                <a:latin typeface="Calibri" panose="020F0502020204030204" pitchFamily="34" charset="0"/>
                <a:ea typeface="Calibri" panose="020F0502020204030204" pitchFamily="34" charset="0"/>
                <a:cs typeface="Times New Roman" panose="02020603050405020304" pitchFamily="18" charset="0"/>
              </a:rPr>
              <a:t>rms</a:t>
            </a:r>
            <a:r>
              <a:rPr lang="en-US" dirty="0">
                <a:latin typeface="Calibri" panose="020F0502020204030204" pitchFamily="34" charset="0"/>
                <a:ea typeface="Calibri" panose="020F0502020204030204" pitchFamily="34" charset="0"/>
                <a:cs typeface="Times New Roman" panose="02020603050405020304" pitchFamily="18" charset="0"/>
              </a:rPr>
              <a:t> ripple current is reduced from 6.53Arms to 0.9Arms, an 86% reduction. (Motor load)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Because of the distributed capacitors, capacitor ripple current cannot be measured.</a:t>
            </a:r>
          </a:p>
        </p:txBody>
      </p:sp>
    </p:spTree>
    <p:extLst>
      <p:ext uri="{BB962C8B-B14F-4D97-AF65-F5344CB8AC3E}">
        <p14:creationId xmlns:p14="http://schemas.microsoft.com/office/powerpoint/2010/main" val="10760694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Power Electronics and Electric Machinery Group Oak Ridge National Laboratory Knoxville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9070056" cy="806824"/>
          </a:xfrm>
          <a:prstGeom prst="rect">
            <a:avLst/>
          </a:prstGeom>
        </p:spPr>
        <p:txBody>
          <a:bodyPr wrap="square">
            <a:spAutoFit/>
          </a:bodyPr>
          <a:lstStyle/>
          <a:p>
            <a:pPr>
              <a:lnSpc>
                <a:spcPct val="107000"/>
              </a:lnSpc>
              <a:spcAft>
                <a:spcPts val="800"/>
              </a:spcAft>
            </a:pPr>
            <a:r>
              <a:rPr lang="en-US" sz="1900" dirty="0" err="1" smtClean="0">
                <a:latin typeface="Calibri" panose="020F0502020204030204" pitchFamily="34" charset="0"/>
                <a:ea typeface="Calibri" panose="020F0502020204030204" pitchFamily="34" charset="0"/>
                <a:cs typeface="Times New Roman" panose="02020603050405020304" pitchFamily="18" charset="0"/>
              </a:rPr>
              <a:t>Gui-Jia</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Su, </a:t>
            </a:r>
            <a:r>
              <a:rPr lang="en-US" sz="1900" dirty="0" err="1">
                <a:latin typeface="Calibri" panose="020F0502020204030204" pitchFamily="34" charset="0"/>
                <a:ea typeface="Calibri" panose="020F0502020204030204" pitchFamily="34" charset="0"/>
                <a:cs typeface="Times New Roman" panose="02020603050405020304" pitchFamily="18" charset="0"/>
              </a:rPr>
              <a:t>Lixin</a:t>
            </a:r>
            <a:r>
              <a:rPr lang="en-US" sz="1900" dirty="0">
                <a:latin typeface="Calibri" panose="020F0502020204030204" pitchFamily="34" charset="0"/>
                <a:ea typeface="Calibri" panose="020F0502020204030204" pitchFamily="34" charset="0"/>
                <a:cs typeface="Times New Roman" panose="02020603050405020304" pitchFamily="18" charset="0"/>
              </a:rPr>
              <a:t> Tang, Curt Ayers, and Randy </a:t>
            </a:r>
            <a:r>
              <a:rPr lang="en-US" sz="1900" dirty="0" smtClean="0">
                <a:latin typeface="Calibri" panose="020F0502020204030204" pitchFamily="34" charset="0"/>
                <a:ea typeface="Calibri" panose="020F0502020204030204" pitchFamily="34" charset="0"/>
                <a:cs typeface="Times New Roman" panose="02020603050405020304" pitchFamily="18" charset="0"/>
              </a:rPr>
              <a:t>Wiles</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 Inverter Packaging Scheme for an Integrated Segmented Traction Drive System</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1179" y="1869101"/>
            <a:ext cx="7391027" cy="2466416"/>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6659" y="4335517"/>
            <a:ext cx="6338504" cy="2853559"/>
          </a:xfrm>
          <a:prstGeom prst="rect">
            <a:avLst/>
          </a:prstGeom>
          <a:noFill/>
          <a:ln>
            <a:noFill/>
          </a:ln>
        </p:spPr>
      </p:pic>
    </p:spTree>
    <p:extLst>
      <p:ext uri="{BB962C8B-B14F-4D97-AF65-F5344CB8AC3E}">
        <p14:creationId xmlns:p14="http://schemas.microsoft.com/office/powerpoint/2010/main" val="5296914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p>
        </p:txBody>
      </p:sp>
      <p:sp>
        <p:nvSpPr>
          <p:cNvPr id="4" name="Rectangle 3"/>
          <p:cNvSpPr/>
          <p:nvPr/>
        </p:nvSpPr>
        <p:spPr>
          <a:xfrm>
            <a:off x="10883" y="1754334"/>
            <a:ext cx="9144000" cy="237206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Mounting options for IMMD: Surface Mount Integration, End Plate Mount Integration and Stator Iron Mount Integration.</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FEA tool used was ANSYS steady state thermal analysis package. A 'full </a:t>
            </a:r>
            <a:r>
              <a:rPr lang="en-US" dirty="0" err="1">
                <a:latin typeface="Calibri" panose="020F0502020204030204" pitchFamily="34" charset="0"/>
                <a:ea typeface="Calibri" panose="020F0502020204030204" pitchFamily="34" charset="0"/>
                <a:cs typeface="Times New Roman" panose="02020603050405020304" pitchFamily="18" charset="0"/>
              </a:rPr>
              <a:t>SiC</a:t>
            </a:r>
            <a:r>
              <a:rPr lang="en-US" dirty="0">
                <a:latin typeface="Calibri" panose="020F0502020204030204" pitchFamily="34" charset="0"/>
                <a:ea typeface="Calibri" panose="020F0502020204030204" pitchFamily="34" charset="0"/>
                <a:cs typeface="Times New Roman" panose="02020603050405020304" pitchFamily="18" charset="0"/>
              </a:rPr>
              <a:t>' module was modelled with the switch ratings of 1200V; 60A and junction temperature 150°C. The full 3- φ power electronic module consists of 12 6x3mm </a:t>
            </a:r>
            <a:r>
              <a:rPr lang="en-US" dirty="0" err="1">
                <a:latin typeface="Calibri" panose="020F0502020204030204" pitchFamily="34" charset="0"/>
                <a:ea typeface="Calibri" panose="020F0502020204030204" pitchFamily="34" charset="0"/>
                <a:cs typeface="Times New Roman" panose="02020603050405020304" pitchFamily="18" charset="0"/>
              </a:rPr>
              <a:t>SiC</a:t>
            </a:r>
            <a:r>
              <a:rPr lang="en-US" dirty="0">
                <a:latin typeface="Calibri" panose="020F0502020204030204" pitchFamily="34" charset="0"/>
                <a:ea typeface="Calibri" panose="020F0502020204030204" pitchFamily="34" charset="0"/>
                <a:cs typeface="Times New Roman" panose="02020603050405020304" pitchFamily="18" charset="0"/>
              </a:rPr>
              <a:t> bare dies.</a:t>
            </a:r>
          </a:p>
          <a:p>
            <a:pPr>
              <a:lnSpc>
                <a:spcPct val="107000"/>
              </a:lnSpc>
              <a:spcAft>
                <a:spcPts val="800"/>
              </a:spcAft>
            </a:pPr>
            <a:r>
              <a:rPr lang="en-US" b="1" dirty="0" smtClean="0">
                <a:latin typeface="Calibri" panose="020F0502020204030204" pitchFamily="34" charset="0"/>
                <a:ea typeface="Calibri" panose="020F0502020204030204" pitchFamily="34" charset="0"/>
                <a:cs typeface="Times New Roman" panose="02020603050405020304" pitchFamily="18" charset="0"/>
              </a:rPr>
              <a:t>Surface mount: </a:t>
            </a:r>
            <a:r>
              <a:rPr lang="en-US" dirty="0" smtClean="0">
                <a:latin typeface="Calibri" panose="020F0502020204030204" pitchFamily="34" charset="0"/>
                <a:ea typeface="Calibri" panose="020F0502020204030204" pitchFamily="34" charset="0"/>
                <a:cs typeface="Times New Roman" panose="02020603050405020304" pitchFamily="18" charset="0"/>
              </a:rPr>
              <a:t>Simple mount of the converter on the machine housing or mounting </a:t>
            </a:r>
            <a:r>
              <a:rPr lang="en-US" dirty="0" err="1" smtClean="0">
                <a:latin typeface="Calibri" panose="020F0502020204030204" pitchFamily="34" charset="0"/>
                <a:ea typeface="Calibri" panose="020F0502020204030204" pitchFamily="34" charset="0"/>
                <a:cs typeface="Times New Roman" panose="02020603050405020304" pitchFamily="18" charset="0"/>
              </a:rPr>
              <a:t>modularised</a:t>
            </a:r>
            <a:r>
              <a:rPr lang="en-US" dirty="0" smtClean="0">
                <a:latin typeface="Calibri" panose="020F0502020204030204" pitchFamily="34" charset="0"/>
                <a:ea typeface="Calibri" panose="020F0502020204030204" pitchFamily="34" charset="0"/>
                <a:cs typeface="Times New Roman" panose="02020603050405020304" pitchFamily="18" charset="0"/>
              </a:rPr>
              <a:t> converter units on the housing</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0" y="4558543"/>
            <a:ext cx="3241693" cy="1392939"/>
          </a:xfrm>
          <a:prstGeom prst="rect">
            <a:avLst/>
          </a:prstGeom>
          <a:noFill/>
          <a:ln>
            <a:noFill/>
          </a:ln>
        </p:spPr>
      </p:pic>
      <p:sp>
        <p:nvSpPr>
          <p:cNvPr id="2" name="Rectangle 1"/>
          <p:cNvSpPr/>
          <p:nvPr/>
        </p:nvSpPr>
        <p:spPr>
          <a:xfrm>
            <a:off x="3241693" y="4331437"/>
            <a:ext cx="5913190" cy="2057294"/>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Effectively used the housing as the heat sink for the power module</a:t>
            </a: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Proper arrangements are required to be made in order to get an effective contact between the power module and the stator casing.</a:t>
            </a: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converter and machine share a common thermal node – the machine housing. This allows for adoption of a singular cooling system for both machine and converter</a:t>
            </a:r>
          </a:p>
          <a:p>
            <a:pPr marL="342900" marR="0" lvl="0" indent="-342900">
              <a:lnSpc>
                <a:spcPct val="107000"/>
              </a:lnSpc>
              <a:spcBef>
                <a:spcPts val="0"/>
              </a:spcBef>
              <a:spcAft>
                <a:spcPts val="80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curved housing surface makes mounting of the converter slightly complicated.</a:t>
            </a:r>
          </a:p>
        </p:txBody>
      </p:sp>
    </p:spTree>
    <p:extLst>
      <p:ext uri="{BB962C8B-B14F-4D97-AF65-F5344CB8AC3E}">
        <p14:creationId xmlns:p14="http://schemas.microsoft.com/office/powerpoint/2010/main" val="15874877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p>
        </p:txBody>
      </p:sp>
      <p:sp>
        <p:nvSpPr>
          <p:cNvPr id="2" name="Rectangle 1"/>
          <p:cNvSpPr/>
          <p:nvPr/>
        </p:nvSpPr>
        <p:spPr>
          <a:xfrm>
            <a:off x="3139217" y="1720047"/>
            <a:ext cx="5913190" cy="4044184"/>
          </a:xfrm>
          <a:prstGeom prst="rect">
            <a:avLst/>
          </a:prstGeom>
        </p:spPr>
        <p:txBody>
          <a:bodyPr wrap="square">
            <a:spAutoFit/>
          </a:bodyPr>
          <a:lstStyle/>
          <a:p>
            <a:pPr marR="0" lvl="0">
              <a:lnSpc>
                <a:spcPct val="107000"/>
              </a:lnSpc>
              <a:spcBef>
                <a:spcPts val="0"/>
              </a:spcBef>
              <a:spcAft>
                <a:spcPts val="0"/>
              </a:spcAft>
            </a:pPr>
            <a:r>
              <a:rPr lang="en-US" sz="1500" b="1" dirty="0">
                <a:latin typeface="Calibri" panose="020F0502020204030204" pitchFamily="34" charset="0"/>
                <a:ea typeface="Calibri" panose="020F0502020204030204" pitchFamily="34" charset="0"/>
                <a:cs typeface="Times New Roman" panose="02020603050405020304" pitchFamily="18" charset="0"/>
              </a:rPr>
              <a:t>End plate mount – external configuration</a:t>
            </a:r>
          </a:p>
          <a:p>
            <a:pPr marL="342900" marR="0" lvl="0" indent="-342900">
              <a:lnSpc>
                <a:spcPct val="107000"/>
              </a:lnSpc>
              <a:spcBef>
                <a:spcPts val="0"/>
              </a:spcBef>
              <a:spcAft>
                <a:spcPts val="0"/>
              </a:spcAft>
              <a:buFont typeface="Symbol" panose="05050102010706020507" pitchFamily="18" charset="2"/>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Integration </a:t>
            </a:r>
            <a:r>
              <a:rPr lang="en-US" sz="1500" dirty="0">
                <a:latin typeface="Calibri" panose="020F0502020204030204" pitchFamily="34" charset="0"/>
                <a:ea typeface="Calibri" panose="020F0502020204030204" pitchFamily="34" charset="0"/>
                <a:cs typeface="Times New Roman" panose="02020603050405020304" pitchFamily="18" charset="0"/>
              </a:rPr>
              <a:t>of power module on the end plate is easier and the larger housing of this configuration provides better thermal distribution compared to the housing mount configuration.</a:t>
            </a:r>
          </a:p>
          <a:p>
            <a:pPr marL="342900" marR="0" lvl="0" indent="-342900">
              <a:lnSpc>
                <a:spcPct val="107000"/>
              </a:lnSpc>
              <a:spcBef>
                <a:spcPts val="0"/>
              </a:spcBef>
              <a:spcAft>
                <a:spcPts val="0"/>
              </a:spcAft>
              <a:buFont typeface="Symbol" panose="05050102010706020507" pitchFamily="18" charset="2"/>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The </a:t>
            </a:r>
            <a:r>
              <a:rPr lang="en-US" sz="1500" dirty="0">
                <a:latin typeface="Calibri" panose="020F0502020204030204" pitchFamily="34" charset="0"/>
                <a:ea typeface="Calibri" panose="020F0502020204030204" pitchFamily="34" charset="0"/>
                <a:cs typeface="Times New Roman" panose="02020603050405020304" pitchFamily="18" charset="0"/>
              </a:rPr>
              <a:t>mounting platform in the surface mounted configuration is absent in this configuration further reducing the thermal resistance between the converter and coolant</a:t>
            </a:r>
            <a:r>
              <a:rPr lang="en-US" sz="1500" dirty="0" smtClean="0">
                <a:latin typeface="Calibri" panose="020F0502020204030204" pitchFamily="34" charset="0"/>
                <a:ea typeface="Calibri" panose="020F0502020204030204" pitchFamily="34" charset="0"/>
                <a:cs typeface="Times New Roman" panose="02020603050405020304" pitchFamily="18" charset="0"/>
              </a:rPr>
              <a:t>.</a:t>
            </a:r>
          </a:p>
          <a:p>
            <a:pPr marR="0" lvl="0">
              <a:lnSpc>
                <a:spcPct val="107000"/>
              </a:lnSpc>
              <a:spcBef>
                <a:spcPts val="0"/>
              </a:spcBef>
              <a:spcAft>
                <a:spcPts val="0"/>
              </a:spcAft>
            </a:pPr>
            <a:endParaRPr lang="en-US" sz="1500" b="1" dirty="0" smtClean="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1500" b="1" dirty="0" smtClean="0">
                <a:latin typeface="Calibri" panose="020F0502020204030204" pitchFamily="34" charset="0"/>
                <a:ea typeface="Calibri" panose="020F0502020204030204" pitchFamily="34" charset="0"/>
                <a:cs typeface="Times New Roman" panose="02020603050405020304" pitchFamily="18" charset="0"/>
              </a:rPr>
              <a:t>End </a:t>
            </a:r>
            <a:r>
              <a:rPr lang="en-US" sz="1500" b="1" dirty="0">
                <a:latin typeface="Calibri" panose="020F0502020204030204" pitchFamily="34" charset="0"/>
                <a:ea typeface="Calibri" panose="020F0502020204030204" pitchFamily="34" charset="0"/>
                <a:cs typeface="Times New Roman" panose="02020603050405020304" pitchFamily="18" charset="0"/>
              </a:rPr>
              <a:t>plate mount – internal’ configuration</a:t>
            </a:r>
          </a:p>
          <a:p>
            <a:pPr marL="285750" marR="0" lvl="0" indent="-285750">
              <a:lnSpc>
                <a:spcPct val="107000"/>
              </a:lnSpc>
              <a:spcBef>
                <a:spcPts val="0"/>
              </a:spcBef>
              <a:spcAft>
                <a:spcPts val="0"/>
              </a:spcAft>
              <a:buFont typeface="Arial" panose="020B0604020202020204" pitchFamily="34" charset="0"/>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Power </a:t>
            </a:r>
            <a:r>
              <a:rPr lang="en-US" sz="1500" dirty="0">
                <a:latin typeface="Calibri" panose="020F0502020204030204" pitchFamily="34" charset="0"/>
                <a:ea typeface="Calibri" panose="020F0502020204030204" pitchFamily="34" charset="0"/>
                <a:cs typeface="Times New Roman" panose="02020603050405020304" pitchFamily="18" charset="0"/>
              </a:rPr>
              <a:t>module is in direct contact with the coolant aiding a better thermal distribution in the IMD. This increases the heat transfer coefficient between the devices and the coolant resulting in a more efficient heat transfer.</a:t>
            </a:r>
          </a:p>
          <a:p>
            <a:pPr marL="285750" marR="0" lvl="0" indent="-285750">
              <a:lnSpc>
                <a:spcPct val="107000"/>
              </a:lnSpc>
              <a:spcBef>
                <a:spcPts val="0"/>
              </a:spcBef>
              <a:spcAft>
                <a:spcPts val="0"/>
              </a:spcAft>
              <a:buFont typeface="Arial" panose="020B0604020202020204" pitchFamily="34" charset="0"/>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The </a:t>
            </a:r>
            <a:r>
              <a:rPr lang="en-US" sz="1500" dirty="0">
                <a:latin typeface="Calibri" panose="020F0502020204030204" pitchFamily="34" charset="0"/>
                <a:ea typeface="Calibri" panose="020F0502020204030204" pitchFamily="34" charset="0"/>
                <a:cs typeface="Times New Roman" panose="02020603050405020304" pitchFamily="18" charset="0"/>
              </a:rPr>
              <a:t>motor housing acts as a heat sink for the converter further increasing temperature distribution.</a:t>
            </a:r>
          </a:p>
          <a:p>
            <a:pPr marR="0" lvl="0">
              <a:lnSpc>
                <a:spcPct val="107000"/>
              </a:lnSpc>
              <a:spcBef>
                <a:spcPts val="0"/>
              </a:spcBef>
              <a:spcAft>
                <a:spcPts val="0"/>
              </a:spcAft>
            </a:pPr>
            <a:endParaRPr lang="en-US" sz="15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rotWithShape="1">
          <a:blip r:embed="rId3">
            <a:extLst>
              <a:ext uri="{28A0092B-C50C-407E-A947-70E740481C1C}">
                <a14:useLocalDpi xmlns:a14="http://schemas.microsoft.com/office/drawing/2010/main" val="0"/>
              </a:ext>
            </a:extLst>
          </a:blip>
          <a:srcRect r="43445"/>
          <a:stretch/>
        </p:blipFill>
        <p:spPr bwMode="auto">
          <a:xfrm>
            <a:off x="118242" y="1695352"/>
            <a:ext cx="2554013" cy="1745125"/>
          </a:xfrm>
          <a:prstGeom prst="rect">
            <a:avLst/>
          </a:prstGeom>
          <a:noFill/>
          <a:ln>
            <a:noFill/>
          </a:ln>
        </p:spPr>
      </p:pic>
      <p:pic>
        <p:nvPicPr>
          <p:cNvPr id="9" name="Picture 8"/>
          <p:cNvPicPr/>
          <p:nvPr/>
        </p:nvPicPr>
        <p:blipFill rotWithShape="1">
          <a:blip r:embed="rId3">
            <a:extLst>
              <a:ext uri="{28A0092B-C50C-407E-A947-70E740481C1C}">
                <a14:useLocalDpi xmlns:a14="http://schemas.microsoft.com/office/drawing/2010/main" val="0"/>
              </a:ext>
            </a:extLst>
          </a:blip>
          <a:srcRect l="57574"/>
          <a:stretch/>
        </p:blipFill>
        <p:spPr bwMode="auto">
          <a:xfrm>
            <a:off x="254547" y="3638819"/>
            <a:ext cx="2299465" cy="1965822"/>
          </a:xfrm>
          <a:prstGeom prst="rect">
            <a:avLst/>
          </a:prstGeom>
          <a:noFill/>
          <a:ln>
            <a:noFill/>
          </a:ln>
        </p:spPr>
      </p:pic>
    </p:spTree>
    <p:extLst>
      <p:ext uri="{BB962C8B-B14F-4D97-AF65-F5344CB8AC3E}">
        <p14:creationId xmlns:p14="http://schemas.microsoft.com/office/powerpoint/2010/main" val="4231819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Suman</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Dwari</a:t>
            </a:r>
            <a:r>
              <a:rPr lang="en-US" sz="2000" dirty="0">
                <a:latin typeface="Calibri" panose="020F0502020204030204" pitchFamily="34" charset="0"/>
                <a:ea typeface="Calibri" panose="020F0502020204030204" pitchFamily="34" charset="0"/>
                <a:cs typeface="Times New Roman" panose="02020603050405020304" pitchFamily="18" charset="0"/>
              </a:rPr>
              <a:t>, Leila </a:t>
            </a:r>
            <a:r>
              <a:rPr lang="en-US" sz="2000" dirty="0" err="1">
                <a:latin typeface="Calibri" panose="020F0502020204030204" pitchFamily="34" charset="0"/>
                <a:ea typeface="Calibri" panose="020F0502020204030204" pitchFamily="34" charset="0"/>
                <a:cs typeface="Times New Roman" panose="02020603050405020304" pitchFamily="18" charset="0"/>
              </a:rPr>
              <a:t>Parsa</a:t>
            </a:r>
            <a:r>
              <a:rPr lang="en-US" sz="2000" dirty="0">
                <a:latin typeface="Calibri" panose="020F0502020204030204" pitchFamily="34" charset="0"/>
                <a:ea typeface="Calibri" panose="020F0502020204030204" pitchFamily="34" charset="0"/>
                <a:cs typeface="Times New Roman" panose="02020603050405020304" pitchFamily="18" charset="0"/>
              </a:rPr>
              <a:t>, and Thomas A.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Lipo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Optimum Control of a Five-phase Integrated Modular Permanent Magnet Motor Under Normal and Open-Circuit Fault Conditions</a:t>
            </a:r>
          </a:p>
        </p:txBody>
      </p:sp>
      <p:sp>
        <p:nvSpPr>
          <p:cNvPr id="2" name="Rectangle 1"/>
          <p:cNvSpPr/>
          <p:nvPr/>
        </p:nvSpPr>
        <p:spPr>
          <a:xfrm>
            <a:off x="4038974" y="4759631"/>
            <a:ext cx="4572000" cy="1779333"/>
          </a:xfrm>
          <a:prstGeom prst="rect">
            <a:avLst/>
          </a:prstGeom>
        </p:spPr>
        <p:txBody>
          <a:bodyPr>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results, FEA, 5-phase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Modular Permanent Magnet Motor Drive (IMPMMD)</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torque pulsation has been decreased </a:t>
            </a:r>
            <a:r>
              <a:rPr lang="en-US" dirty="0" smtClean="0">
                <a:latin typeface="Calibri" panose="020F0502020204030204" pitchFamily="34" charset="0"/>
                <a:ea typeface="Calibri" panose="020F0502020204030204" pitchFamily="34" charset="0"/>
                <a:cs typeface="Times New Roman" panose="02020603050405020304" pitchFamily="18" charset="0"/>
              </a:rPr>
              <a:t>significantly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p:cNvPicPr/>
          <p:nvPr/>
        </p:nvPicPr>
        <p:blipFill rotWithShape="1">
          <a:blip r:embed="rId3">
            <a:extLst>
              <a:ext uri="{28A0092B-C50C-407E-A947-70E740481C1C}">
                <a14:useLocalDpi xmlns:a14="http://schemas.microsoft.com/office/drawing/2010/main" val="0"/>
              </a:ext>
            </a:extLst>
          </a:blip>
          <a:srcRect l="26841" r="25792" b="58540"/>
          <a:stretch/>
        </p:blipFill>
        <p:spPr bwMode="auto">
          <a:xfrm>
            <a:off x="390306" y="2338310"/>
            <a:ext cx="2849508" cy="2525352"/>
          </a:xfrm>
          <a:prstGeom prst="rect">
            <a:avLst/>
          </a:prstGeom>
          <a:noFill/>
          <a:ln>
            <a:noFill/>
          </a:ln>
          <a:extLst>
            <a:ext uri="{53640926-AAD7-44D8-BBD7-CCE9431645EC}">
              <a14:shadowObscured xmlns:a14="http://schemas.microsoft.com/office/drawing/2010/main"/>
            </a:ext>
          </a:extLst>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3301454" y="2233533"/>
            <a:ext cx="4384236" cy="2354233"/>
          </a:xfrm>
          <a:prstGeom prst="rect">
            <a:avLst/>
          </a:prstGeom>
          <a:noFill/>
          <a:ln>
            <a:noFill/>
          </a:ln>
        </p:spPr>
      </p:pic>
    </p:spTree>
    <p:extLst>
      <p:ext uri="{BB962C8B-B14F-4D97-AF65-F5344CB8AC3E}">
        <p14:creationId xmlns:p14="http://schemas.microsoft.com/office/powerpoint/2010/main" val="27184526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p>
        </p:txBody>
      </p:sp>
      <p:sp>
        <p:nvSpPr>
          <p:cNvPr id="2" name="Rectangle 1"/>
          <p:cNvSpPr/>
          <p:nvPr/>
        </p:nvSpPr>
        <p:spPr>
          <a:xfrm>
            <a:off x="3139217" y="1720047"/>
            <a:ext cx="5913190" cy="1080296"/>
          </a:xfrm>
          <a:prstGeom prst="rect">
            <a:avLst/>
          </a:prstGeom>
        </p:spPr>
        <p:txBody>
          <a:bodyPr wrap="square">
            <a:spAutoFit/>
          </a:bodyPr>
          <a:lstStyle/>
          <a:p>
            <a:pPr marR="0" lvl="0">
              <a:lnSpc>
                <a:spcPct val="107000"/>
              </a:lnSpc>
              <a:spcBef>
                <a:spcPts val="0"/>
              </a:spcBef>
              <a:spcAft>
                <a:spcPts val="0"/>
              </a:spcAft>
            </a:pPr>
            <a:r>
              <a:rPr lang="en-US" sz="1500" b="1" dirty="0" smtClean="0">
                <a:latin typeface="Calibri" panose="020F0502020204030204" pitchFamily="34" charset="0"/>
                <a:ea typeface="Calibri" panose="020F0502020204030204" pitchFamily="34" charset="0"/>
                <a:cs typeface="Times New Roman" panose="02020603050405020304" pitchFamily="18" charset="0"/>
              </a:rPr>
              <a:t>Stator iron mount</a:t>
            </a:r>
            <a:endParaRPr lang="en-US" sz="15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results show that the ‘</a:t>
            </a:r>
            <a:r>
              <a:rPr lang="en-US" sz="1500" dirty="0" err="1">
                <a:latin typeface="Calibri" panose="020F0502020204030204" pitchFamily="34" charset="0"/>
                <a:ea typeface="Calibri" panose="020F0502020204030204" pitchFamily="34" charset="0"/>
                <a:cs typeface="Times New Roman" panose="02020603050405020304" pitchFamily="18" charset="0"/>
              </a:rPr>
              <a:t>modularised</a:t>
            </a:r>
            <a:r>
              <a:rPr lang="en-US" sz="1500" dirty="0">
                <a:latin typeface="Calibri" panose="020F0502020204030204" pitchFamily="34" charset="0"/>
                <a:ea typeface="Calibri" panose="020F0502020204030204" pitchFamily="34" charset="0"/>
                <a:cs typeface="Times New Roman" panose="02020603050405020304" pitchFamily="18" charset="0"/>
              </a:rPr>
              <a:t> endplate mount’ configuration is the most effective for temperature distribution and efficient heat dissipation in the IMD system.</a:t>
            </a:r>
          </a:p>
        </p:txBody>
      </p:sp>
      <p:pic>
        <p:nvPicPr>
          <p:cNvPr id="10" name="Picture 9"/>
          <p:cNvPicPr/>
          <p:nvPr/>
        </p:nvPicPr>
        <p:blipFill rotWithShape="1">
          <a:blip r:embed="rId3">
            <a:extLst>
              <a:ext uri="{28A0092B-C50C-407E-A947-70E740481C1C}">
                <a14:useLocalDpi xmlns:a14="http://schemas.microsoft.com/office/drawing/2010/main" val="0"/>
              </a:ext>
            </a:extLst>
          </a:blip>
          <a:srcRect r="48328"/>
          <a:stretch/>
        </p:blipFill>
        <p:spPr bwMode="auto">
          <a:xfrm>
            <a:off x="10882" y="1783757"/>
            <a:ext cx="2511601" cy="1826546"/>
          </a:xfrm>
          <a:prstGeom prst="rect">
            <a:avLst/>
          </a:prstGeom>
          <a:noFill/>
          <a:ln>
            <a:noFill/>
          </a:ln>
        </p:spPr>
      </p:pic>
      <p:pic>
        <p:nvPicPr>
          <p:cNvPr id="11" name="Picture 10"/>
          <p:cNvPicPr/>
          <p:nvPr/>
        </p:nvPicPr>
        <p:blipFill rotWithShape="1">
          <a:blip r:embed="rId3">
            <a:extLst>
              <a:ext uri="{28A0092B-C50C-407E-A947-70E740481C1C}">
                <a14:useLocalDpi xmlns:a14="http://schemas.microsoft.com/office/drawing/2010/main" val="0"/>
              </a:ext>
            </a:extLst>
          </a:blip>
          <a:srcRect l="53039"/>
          <a:stretch/>
        </p:blipFill>
        <p:spPr bwMode="auto">
          <a:xfrm>
            <a:off x="118241" y="3765787"/>
            <a:ext cx="2404242" cy="1689082"/>
          </a:xfrm>
          <a:prstGeom prst="rect">
            <a:avLst/>
          </a:prstGeom>
          <a:noFill/>
          <a:ln>
            <a:noFill/>
          </a:ln>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3569783" y="2971099"/>
            <a:ext cx="4762292" cy="3646531"/>
          </a:xfrm>
          <a:prstGeom prst="rect">
            <a:avLst/>
          </a:prstGeom>
          <a:noFill/>
          <a:ln>
            <a:noFill/>
          </a:ln>
        </p:spPr>
      </p:pic>
    </p:spTree>
    <p:extLst>
      <p:ext uri="{BB962C8B-B14F-4D97-AF65-F5344CB8AC3E}">
        <p14:creationId xmlns:p14="http://schemas.microsoft.com/office/powerpoint/2010/main" val="33263687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06824"/>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Simon M. </a:t>
            </a:r>
            <a:r>
              <a:rPr lang="en-US" sz="1900" dirty="0" smtClean="0">
                <a:latin typeface="Calibri" panose="020F0502020204030204" pitchFamily="34" charset="0"/>
                <a:ea typeface="Calibri" panose="020F0502020204030204" pitchFamily="34" charset="0"/>
                <a:cs typeface="Times New Roman" panose="02020603050405020304" pitchFamily="18" charset="0"/>
              </a:rPr>
              <a:t>Lambert, </a:t>
            </a:r>
            <a:r>
              <a:rPr lang="en-US" sz="1900" dirty="0">
                <a:latin typeface="Calibri" panose="020F0502020204030204" pitchFamily="34" charset="0"/>
                <a:ea typeface="Calibri" panose="020F0502020204030204" pitchFamily="34" charset="0"/>
                <a:cs typeface="Times New Roman" panose="02020603050405020304" pitchFamily="18" charset="0"/>
              </a:rPr>
              <a:t>Barrie C.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Mecrow</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Robert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Abebe</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Vakil</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C. Mark </a:t>
            </a:r>
            <a:r>
              <a:rPr lang="en-US" sz="1900" dirty="0" smtClean="0">
                <a:latin typeface="Calibri" panose="020F0502020204030204" pitchFamily="34" charset="0"/>
                <a:ea typeface="Calibri" panose="020F0502020204030204" pitchFamily="34" charset="0"/>
                <a:cs typeface="Times New Roman" panose="02020603050405020304" pitchFamily="18" charset="0"/>
              </a:rPr>
              <a:t>Johnson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drives for transport – A review of the enabling electronics technology</a:t>
            </a:r>
          </a:p>
        </p:txBody>
      </p:sp>
      <p:sp>
        <p:nvSpPr>
          <p:cNvPr id="9" name="Rectangle 8"/>
          <p:cNvSpPr/>
          <p:nvPr/>
        </p:nvSpPr>
        <p:spPr>
          <a:xfrm>
            <a:off x="10883" y="1754334"/>
            <a:ext cx="9144000" cy="363554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Electrical Considerations: Supply, Conversion type, Switching frequency, Output requirements, Modularity, Wide-Band-Gap devices, Filter requirements, </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 traditional silicon drives in the order of tens of kW the switching frequency has been limited to &lt;20 kHz</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Advances in silicon-carbide and gallium-nitride devices capable of much higher switching rates are challenging this limitation with tens of kW drives operating upwards of 100 kHz</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Increased frequency operation does however induce electromagnetic radiation and emission at higher frequency creating more EMI issues</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Utilizing planar magnetics yields considerable advantages both in loss and packaging. Indeed, the height of a planar component is generally 25-50% of the height of the wire-wound counterpart</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Types of capacitors and </a:t>
            </a:r>
            <a:r>
              <a:rPr lang="en-US" dirty="0" smtClean="0">
                <a:latin typeface="Calibri" panose="020F0502020204030204" pitchFamily="34" charset="0"/>
                <a:ea typeface="Calibri" panose="020F0502020204030204" pitchFamily="34" charset="0"/>
                <a:cs typeface="Times New Roman" panose="02020603050405020304" pitchFamily="18" charset="0"/>
              </a:rPr>
              <a:t>evaluation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33643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Simon M. </a:t>
            </a:r>
            <a:r>
              <a:rPr lang="en-US" sz="1900" dirty="0" smtClean="0">
                <a:latin typeface="Calibri" panose="020F0502020204030204" pitchFamily="34" charset="0"/>
                <a:ea typeface="Calibri" panose="020F0502020204030204" pitchFamily="34" charset="0"/>
                <a:cs typeface="Times New Roman" panose="02020603050405020304" pitchFamily="18" charset="0"/>
              </a:rPr>
              <a:t>Lambert, </a:t>
            </a:r>
            <a:r>
              <a:rPr lang="en-US" sz="1900" dirty="0">
                <a:latin typeface="Calibri" panose="020F0502020204030204" pitchFamily="34" charset="0"/>
                <a:ea typeface="Calibri" panose="020F0502020204030204" pitchFamily="34" charset="0"/>
                <a:cs typeface="Times New Roman" panose="02020603050405020304" pitchFamily="18" charset="0"/>
              </a:rPr>
              <a:t>Barrie C.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Mecrow</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Robert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Abebe</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Vakil</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C. Mark </a:t>
            </a:r>
            <a:r>
              <a:rPr lang="en-US" sz="1900" dirty="0" smtClean="0">
                <a:latin typeface="Calibri" panose="020F0502020204030204" pitchFamily="34" charset="0"/>
                <a:ea typeface="Calibri" panose="020F0502020204030204" pitchFamily="34" charset="0"/>
                <a:cs typeface="Times New Roman" panose="02020603050405020304" pitchFamily="18" charset="0"/>
              </a:rPr>
              <a:t>Johnson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drives for transport – A review of the enabling thermal management technology</a:t>
            </a:r>
          </a:p>
        </p:txBody>
      </p:sp>
      <p:sp>
        <p:nvSpPr>
          <p:cNvPr id="9" name="Rectangle 8"/>
          <p:cNvSpPr/>
          <p:nvPr/>
        </p:nvSpPr>
        <p:spPr>
          <a:xfrm>
            <a:off x="10883" y="2032890"/>
            <a:ext cx="9144000" cy="4228273"/>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Compared to a standard packaged variable speed drive the thermal management of an integrated motor drive is complicated due to the converter being in close proximity with heat sources in the machine (copper windings and stator back iron).</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thermal paths can be notionally arranged in parallel or series configuration. Another configuration may be considered whereby the two thermal energies sink to the thermal path in such a way that there is a thermal gradient in the coolant circuit between the two physical sink points, this concept could be termed parallel/series cooling.</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Enabling </a:t>
            </a:r>
            <a:r>
              <a:rPr lang="en-US" dirty="0">
                <a:latin typeface="Calibri" panose="020F0502020204030204" pitchFamily="34" charset="0"/>
                <a:ea typeface="Calibri" panose="020F0502020204030204" pitchFamily="34" charset="0"/>
                <a:cs typeface="Times New Roman" panose="02020603050405020304" pitchFamily="18" charset="0"/>
              </a:rPr>
              <a:t>Technologies: Improvements in machine thermal performance, High temperature devices, Passive component cooling, Coolant types, Power Electronics packaging</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Motor parts temperatures (simulation)</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Increased junction temperatures, effect of packaging, gate drive thermal limitations</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Planar magnetics, discussed in the previous section, have higher surface area to volume ratio than conventional cores and therefore have more efficient heat conduction away from the component</a:t>
            </a:r>
          </a:p>
        </p:txBody>
      </p:sp>
    </p:spTree>
    <p:extLst>
      <p:ext uri="{BB962C8B-B14F-4D97-AF65-F5344CB8AC3E}">
        <p14:creationId xmlns:p14="http://schemas.microsoft.com/office/powerpoint/2010/main" val="9338223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r>
              <a:rPr lang="en-US" sz="2800" b="1" dirty="0">
                <a:solidFill>
                  <a:schemeClr val="accent1">
                    <a:lumMod val="50000"/>
                  </a:schemeClr>
                </a:solidFill>
                <a:cs typeface="Arial" panose="020B0604020202020204" pitchFamily="34" charset="0"/>
              </a:rPr>
              <a:t>, University of Kiel Germany, University of Parma Italy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1043993"/>
            <a:ext cx="9282889" cy="1432508"/>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Giampaolo Buticchi2, Davide </a:t>
            </a:r>
            <a:r>
              <a:rPr lang="it-IT" sz="1900" dirty="0" smtClean="0">
                <a:latin typeface="Calibri" panose="020F0502020204030204" pitchFamily="34" charset="0"/>
                <a:ea typeface="Calibri" panose="020F0502020204030204" pitchFamily="34" charset="0"/>
                <a:cs typeface="Times New Roman" panose="02020603050405020304" pitchFamily="18" charset="0"/>
              </a:rPr>
              <a:t>Barater3</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State Space Model of a Modular Speed-Drooped System for High Reliability Integrated Modular Motor Drives</a:t>
            </a:r>
          </a:p>
        </p:txBody>
      </p:sp>
      <p:sp>
        <p:nvSpPr>
          <p:cNvPr id="9" name="Rectangle 8"/>
          <p:cNvSpPr/>
          <p:nvPr/>
        </p:nvSpPr>
        <p:spPr>
          <a:xfrm>
            <a:off x="138889" y="2546585"/>
            <a:ext cx="9144000" cy="1870512"/>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Electrical </a:t>
            </a:r>
            <a:r>
              <a:rPr lang="en-US" dirty="0">
                <a:latin typeface="Calibri" panose="020F0502020204030204" pitchFamily="34" charset="0"/>
                <a:ea typeface="Calibri" panose="020F0502020204030204" pitchFamily="34" charset="0"/>
                <a:cs typeface="Times New Roman" panose="02020603050405020304" pitchFamily="18" charset="0"/>
              </a:rPr>
              <a:t>drives need an improved power density, an increased reliability and a reduced specific cost.</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 </a:t>
            </a:r>
            <a:r>
              <a:rPr lang="en-US" dirty="0">
                <a:latin typeface="Calibri" panose="020F0502020204030204" pitchFamily="34" charset="0"/>
                <a:ea typeface="Calibri" panose="020F0502020204030204" pitchFamily="34" charset="0"/>
                <a:cs typeface="Times New Roman" panose="02020603050405020304" pitchFamily="18" charset="0"/>
              </a:rPr>
              <a:t>novel speed-drooped control system applied to motors fed by modular converters. This control technique allows to control the speed and to share the power among different segments without any direct communication between the modules</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Validated </a:t>
            </a:r>
            <a:r>
              <a:rPr lang="en-US" dirty="0">
                <a:latin typeface="Calibri" panose="020F0502020204030204" pitchFamily="34" charset="0"/>
                <a:ea typeface="Calibri" panose="020F0502020204030204" pitchFamily="34" charset="0"/>
                <a:cs typeface="Times New Roman" panose="02020603050405020304" pitchFamily="18" charset="0"/>
              </a:rPr>
              <a:t>with </a:t>
            </a:r>
            <a:r>
              <a:rPr lang="en-US" dirty="0" err="1" smtClean="0">
                <a:latin typeface="Calibri" panose="020F0502020204030204" pitchFamily="34" charset="0"/>
                <a:ea typeface="Calibri" panose="020F0502020204030204" pitchFamily="34" charset="0"/>
                <a:cs typeface="Times New Roman" panose="02020603050405020304" pitchFamily="18" charset="0"/>
              </a:rPr>
              <a:t>Matlab</a:t>
            </a:r>
            <a:r>
              <a:rPr lang="en-US" dirty="0" smtClean="0">
                <a:latin typeface="Calibri" panose="020F0502020204030204" pitchFamily="34" charset="0"/>
                <a:ea typeface="Calibri" panose="020F0502020204030204" pitchFamily="34" charset="0"/>
                <a:cs typeface="Times New Roman" panose="02020603050405020304" pitchFamily="18" charset="0"/>
              </a:rPr>
              <a:t>/Simulink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0883" y="4744873"/>
            <a:ext cx="2825028" cy="1458859"/>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835911" y="4602983"/>
            <a:ext cx="6038193" cy="1845113"/>
          </a:xfrm>
          <a:prstGeom prst="rect">
            <a:avLst/>
          </a:prstGeom>
          <a:noFill/>
          <a:ln>
            <a:noFill/>
          </a:ln>
        </p:spPr>
      </p:pic>
    </p:spTree>
    <p:extLst>
      <p:ext uri="{BB962C8B-B14F-4D97-AF65-F5344CB8AC3E}">
        <p14:creationId xmlns:p14="http://schemas.microsoft.com/office/powerpoint/2010/main" val="28547783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r>
              <a:rPr lang="en-US" sz="2800" b="1" dirty="0">
                <a:solidFill>
                  <a:schemeClr val="accent1">
                    <a:lumMod val="50000"/>
                  </a:schemeClr>
                </a:solidFill>
                <a:cs typeface="Arial" panose="020B0604020202020204" pitchFamily="34" charset="0"/>
              </a:rPr>
              <a:t>, University of Kiel Germany, University of Parma Italy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1043993"/>
            <a:ext cx="9282889" cy="1432508"/>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Giampaolo Buticchi2, Davide </a:t>
            </a:r>
            <a:r>
              <a:rPr lang="it-IT" sz="1900" dirty="0" smtClean="0">
                <a:latin typeface="Calibri" panose="020F0502020204030204" pitchFamily="34" charset="0"/>
                <a:ea typeface="Calibri" panose="020F0502020204030204" pitchFamily="34" charset="0"/>
                <a:cs typeface="Times New Roman" panose="02020603050405020304" pitchFamily="18" charset="0"/>
              </a:rPr>
              <a:t>Barater3</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State Space Model of a Modular Speed-Drooped System for High Reliability Integrated Modular Motor Drives</a:t>
            </a:r>
          </a:p>
        </p:txBody>
      </p:sp>
      <p:sp>
        <p:nvSpPr>
          <p:cNvPr id="9" name="Rectangle 8"/>
          <p:cNvSpPr/>
          <p:nvPr/>
        </p:nvSpPr>
        <p:spPr>
          <a:xfrm>
            <a:off x="138889" y="2546585"/>
            <a:ext cx="9144000" cy="2451825"/>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main limitation of the series configuration (Fig. 1b) is the fault tolerance; in fact, if a segment is damaged all the entire system is compromised. On the other hand, in the parallel configuration (Fig. 1c) fault tolerance is guaranteed by the parallel segments.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In </a:t>
            </a:r>
            <a:r>
              <a:rPr lang="en-US" sz="1600" dirty="0">
                <a:latin typeface="Calibri" panose="020F0502020204030204" pitchFamily="34" charset="0"/>
                <a:ea typeface="Calibri" panose="020F0502020204030204" pitchFamily="34" charset="0"/>
                <a:cs typeface="Times New Roman" panose="02020603050405020304" pitchFamily="18" charset="0"/>
              </a:rPr>
              <a:t>the past, power sharing in drive was achieved thanks to mainly three different control techniques: droop, torque follower and speed trim follower. The proposed droop method allows to control the speed, and eventually to share the power among different modules (or segments) getting the same speed input reference.</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new droop method is modular, thus in case of drive or segment fault, the system is still able to control the speed.</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723043" y="4745069"/>
            <a:ext cx="5936615" cy="2183765"/>
          </a:xfrm>
          <a:prstGeom prst="rect">
            <a:avLst/>
          </a:prstGeom>
          <a:noFill/>
          <a:ln>
            <a:noFill/>
          </a:ln>
        </p:spPr>
      </p:pic>
    </p:spTree>
    <p:extLst>
      <p:ext uri="{BB962C8B-B14F-4D97-AF65-F5344CB8AC3E}">
        <p14:creationId xmlns:p14="http://schemas.microsoft.com/office/powerpoint/2010/main" val="31142534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a:t>
            </a:r>
            <a:r>
              <a:rPr lang="it-IT" sz="1900" dirty="0" smtClean="0">
                <a:latin typeface="Calibri" panose="020F0502020204030204" pitchFamily="34" charset="0"/>
                <a:ea typeface="Calibri" panose="020F0502020204030204" pitchFamily="34" charset="0"/>
                <a:cs typeface="Times New Roman" panose="02020603050405020304" pitchFamily="18" charset="0"/>
              </a:rPr>
              <a:t>Galassini, </a:t>
            </a:r>
            <a:r>
              <a:rPr lang="it-IT" sz="1900" dirty="0">
                <a:latin typeface="Calibri" panose="020F0502020204030204" pitchFamily="34" charset="0"/>
                <a:ea typeface="Calibri" panose="020F0502020204030204" pitchFamily="34" charset="0"/>
                <a:cs typeface="Times New Roman" panose="02020603050405020304" pitchFamily="18" charset="0"/>
              </a:rPr>
              <a:t>Alessandro </a:t>
            </a:r>
            <a:r>
              <a:rPr lang="it-IT" sz="1900"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sz="1900" dirty="0">
                <a:latin typeface="Calibri" panose="020F0502020204030204" pitchFamily="34" charset="0"/>
                <a:ea typeface="Calibri" panose="020F0502020204030204" pitchFamily="34" charset="0"/>
                <a:cs typeface="Times New Roman" panose="02020603050405020304" pitchFamily="18" charset="0"/>
              </a:rPr>
              <a:t>Chris </a:t>
            </a:r>
            <a:r>
              <a:rPr lang="it-IT" sz="1900"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Speed Droop control of Integrated Modular Motor Drives</a:t>
            </a:r>
          </a:p>
        </p:txBody>
      </p:sp>
      <p:sp>
        <p:nvSpPr>
          <p:cNvPr id="9" name="Rectangle 8"/>
          <p:cNvSpPr/>
          <p:nvPr/>
        </p:nvSpPr>
        <p:spPr>
          <a:xfrm>
            <a:off x="195377" y="1570080"/>
            <a:ext cx="8622237" cy="2715295"/>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Focusing </a:t>
            </a:r>
            <a:r>
              <a:rPr lang="en-US" sz="1600" dirty="0">
                <a:latin typeface="Calibri" panose="020F0502020204030204" pitchFamily="34" charset="0"/>
                <a:ea typeface="Calibri" panose="020F0502020204030204" pitchFamily="34" charset="0"/>
                <a:cs typeface="Times New Roman" panose="02020603050405020304" pitchFamily="18" charset="0"/>
              </a:rPr>
              <a:t>on reliability and fault tolerance, this paper proposes a simple speed droop controller for IMMDs.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Extending </a:t>
            </a:r>
            <a:r>
              <a:rPr lang="en-US" sz="1600" dirty="0">
                <a:latin typeface="Calibri" panose="020F0502020204030204" pitchFamily="34" charset="0"/>
                <a:ea typeface="Calibri" panose="020F0502020204030204" pitchFamily="34" charset="0"/>
                <a:cs typeface="Times New Roman" panose="02020603050405020304" pitchFamily="18" charset="0"/>
              </a:rPr>
              <a:t>the concept of droop control to the speed loop of an IMMD, inherent power sharing among the modules and regulated speed are achieved without communication.</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Simplified </a:t>
            </a:r>
            <a:r>
              <a:rPr lang="en-US" sz="1600" dirty="0">
                <a:latin typeface="Calibri" panose="020F0502020204030204" pitchFamily="34" charset="0"/>
                <a:ea typeface="Calibri" panose="020F0502020204030204" pitchFamily="34" charset="0"/>
                <a:cs typeface="Times New Roman" panose="02020603050405020304" pitchFamily="18" charset="0"/>
              </a:rPr>
              <a:t>design procedure, validated with experimental results from a 3KW rig.</a:t>
            </a:r>
          </a:p>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makale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benzer</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giriş</a:t>
            </a:r>
            <a:r>
              <a:rPr lang="en-US" sz="1600" dirty="0">
                <a:latin typeface="Calibri" panose="020F0502020204030204" pitchFamily="34" charset="0"/>
                <a:ea typeface="Calibri" panose="020F0502020204030204" pitchFamily="34" charset="0"/>
                <a:cs typeface="Times New Roman" panose="02020603050405020304" pitchFamily="18" charset="0"/>
              </a:rPr>
              <a:t>, same droop method</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Experiment</a:t>
            </a:r>
            <a:r>
              <a:rPr lang="en-US" sz="1600" dirty="0">
                <a:latin typeface="Calibri" panose="020F0502020204030204" pitchFamily="34" charset="0"/>
                <a:ea typeface="Calibri" panose="020F0502020204030204" pitchFamily="34" charset="0"/>
                <a:cs typeface="Times New Roman" panose="02020603050405020304" pitchFamily="18" charset="0"/>
              </a:rPr>
              <a:t>: three independent induction machines on the same shaft. The first two machines are controlled as an equivalent IMMD with n =2 fed by a custom two level inverter with </a:t>
            </a:r>
            <a:r>
              <a:rPr lang="en-US" sz="1600" dirty="0" err="1">
                <a:latin typeface="Calibri" panose="020F0502020204030204" pitchFamily="34" charset="0"/>
                <a:ea typeface="Calibri" panose="020F0502020204030204" pitchFamily="34" charset="0"/>
                <a:cs typeface="Times New Roman" panose="02020603050405020304" pitchFamily="18" charset="0"/>
              </a:rPr>
              <a:t>fsw</a:t>
            </a:r>
            <a:r>
              <a:rPr lang="en-US" sz="1600" dirty="0">
                <a:latin typeface="Calibri" panose="020F0502020204030204" pitchFamily="34" charset="0"/>
                <a:ea typeface="Calibri" panose="020F0502020204030204" pitchFamily="34" charset="0"/>
                <a:cs typeface="Times New Roman" panose="02020603050405020304" pitchFamily="18" charset="0"/>
              </a:rPr>
              <a:t> = 5kHz, </a:t>
            </a:r>
            <a:r>
              <a:rPr lang="en-US" sz="1600" dirty="0" err="1">
                <a:latin typeface="Calibri" panose="020F0502020204030204" pitchFamily="34" charset="0"/>
                <a:ea typeface="Calibri" panose="020F0502020204030204" pitchFamily="34" charset="0"/>
                <a:cs typeface="Times New Roman" panose="02020603050405020304" pitchFamily="18" charset="0"/>
              </a:rPr>
              <a:t>Vdc</a:t>
            </a:r>
            <a:r>
              <a:rPr lang="en-US" sz="1600" dirty="0">
                <a:latin typeface="Calibri" panose="020F0502020204030204" pitchFamily="34" charset="0"/>
                <a:ea typeface="Calibri" panose="020F0502020204030204" pitchFamily="34" charset="0"/>
                <a:cs typeface="Times New Roman" panose="02020603050405020304" pitchFamily="18" charset="0"/>
              </a:rPr>
              <a:t>=540V. The third motor is controlled as a load with a commercial inverter.</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Motor </a:t>
            </a:r>
            <a:r>
              <a:rPr lang="en-US" sz="1600" dirty="0">
                <a:latin typeface="Calibri" panose="020F0502020204030204" pitchFamily="34" charset="0"/>
                <a:ea typeface="Calibri" panose="020F0502020204030204" pitchFamily="34" charset="0"/>
                <a:cs typeface="Times New Roman" panose="02020603050405020304" pitchFamily="18" charset="0"/>
              </a:rPr>
              <a:t>data: 380V, 50Hz, 3kW, 1425rpm, 6.13A, 0.95 pf</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5148" y="4619297"/>
            <a:ext cx="4105418" cy="2179210"/>
          </a:xfrm>
          <a:prstGeom prst="rect">
            <a:avLst/>
          </a:prstGeom>
          <a:noFill/>
          <a:ln>
            <a:noFill/>
          </a:ln>
        </p:spPr>
      </p:pic>
      <p:pic>
        <p:nvPicPr>
          <p:cNvPr id="11" name="Picture 10"/>
          <p:cNvPicPr/>
          <p:nvPr/>
        </p:nvPicPr>
        <p:blipFill rotWithShape="1">
          <a:blip r:embed="rId4" cstate="print">
            <a:extLst>
              <a:ext uri="{28A0092B-C50C-407E-A947-70E740481C1C}">
                <a14:useLocalDpi xmlns:a14="http://schemas.microsoft.com/office/drawing/2010/main" val="0"/>
              </a:ext>
            </a:extLst>
          </a:blip>
          <a:srcRect t="41254"/>
          <a:stretch/>
        </p:blipFill>
        <p:spPr bwMode="auto">
          <a:xfrm>
            <a:off x="5570667" y="4146331"/>
            <a:ext cx="3321084" cy="254781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15605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Staffan Norrga, Lebing Jin, Oskar Wallmark, Anna Mayer, Kalle Ilves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a:t>
            </a:r>
            <a:r>
              <a:rPr lang="en-US" sz="1900" b="1" i="1" dirty="0" smtClean="0">
                <a:solidFill>
                  <a:srgbClr val="0070C0"/>
                </a:solidFill>
              </a:rPr>
              <a:t>Novel  </a:t>
            </a:r>
            <a:r>
              <a:rPr lang="en-US" sz="1900" b="1" i="1" dirty="0">
                <a:solidFill>
                  <a:srgbClr val="0070C0"/>
                </a:solidFill>
              </a:rPr>
              <a:t>Inverter </a:t>
            </a:r>
            <a:r>
              <a:rPr lang="en-US" sz="1900" b="1" i="1" dirty="0" smtClean="0">
                <a:solidFill>
                  <a:srgbClr val="0070C0"/>
                </a:solidFill>
              </a:rPr>
              <a:t>Topology for Compact EV and HEV Drive Systems </a:t>
            </a:r>
            <a:endParaRPr lang="en-US" sz="1900" b="1" i="1" dirty="0">
              <a:solidFill>
                <a:srgbClr val="0070C0"/>
              </a:solidFill>
            </a:endParaRPr>
          </a:p>
        </p:txBody>
      </p:sp>
    </p:spTree>
    <p:extLst>
      <p:ext uri="{BB962C8B-B14F-4D97-AF65-F5344CB8AC3E}">
        <p14:creationId xmlns:p14="http://schemas.microsoft.com/office/powerpoint/2010/main" val="14882540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Lebing Jin, Staffan Norrga, Oskar Wallmark, Mojgan Nikouei </a:t>
            </a:r>
            <a:r>
              <a:rPr lang="it-IT" sz="1900" dirty="0" smtClean="0">
                <a:latin typeface="Calibri" panose="020F0502020204030204" pitchFamily="34" charset="0"/>
                <a:ea typeface="Calibri" panose="020F0502020204030204" pitchFamily="34" charset="0"/>
                <a:cs typeface="Times New Roman" panose="02020603050405020304" pitchFamily="18" charset="0"/>
              </a:rPr>
              <a:t>Harnefors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4</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Control and Modulation of the Stacked </a:t>
            </a:r>
            <a:r>
              <a:rPr lang="en-US" sz="1900" b="1" i="1" dirty="0" err="1">
                <a:solidFill>
                  <a:srgbClr val="0070C0"/>
                </a:solidFill>
              </a:rPr>
              <a:t>Polyphase</a:t>
            </a:r>
            <a:r>
              <a:rPr lang="en-US" sz="1900" b="1" i="1" dirty="0">
                <a:solidFill>
                  <a:srgbClr val="0070C0"/>
                </a:solidFill>
              </a:rPr>
              <a:t> Bridges Inverter</a:t>
            </a:r>
          </a:p>
        </p:txBody>
      </p:sp>
    </p:spTree>
    <p:extLst>
      <p:ext uri="{BB962C8B-B14F-4D97-AF65-F5344CB8AC3E}">
        <p14:creationId xmlns:p14="http://schemas.microsoft.com/office/powerpoint/2010/main" val="41027600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H. Zhang, O. Wallmark, M. Leksell, S. Norrga, M. N. Harnefors and L. </a:t>
            </a:r>
            <a:r>
              <a:rPr lang="it-IT" sz="1900" dirty="0" smtClean="0">
                <a:latin typeface="Calibri" panose="020F0502020204030204" pitchFamily="34" charset="0"/>
                <a:ea typeface="Calibri" panose="020F0502020204030204" pitchFamily="34" charset="0"/>
                <a:cs typeface="Times New Roman" panose="02020603050405020304" pitchFamily="18" charset="0"/>
              </a:rPr>
              <a:t>Jin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4</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Machine design considerations for an MHF/SPB-converter based electric drive</a:t>
            </a:r>
          </a:p>
        </p:txBody>
      </p:sp>
    </p:spTree>
    <p:extLst>
      <p:ext uri="{BB962C8B-B14F-4D97-AF65-F5344CB8AC3E}">
        <p14:creationId xmlns:p14="http://schemas.microsoft.com/office/powerpoint/2010/main" val="17563034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KTH, Stockholm, Sweden</a:t>
            </a: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Lebing Jin, Staffan Norrga, Hui Zhang, Oskar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Evaluation of a Multiphase Drive System in EV and HEV Applications</a:t>
            </a:r>
          </a:p>
        </p:txBody>
      </p:sp>
    </p:spTree>
    <p:extLst>
      <p:ext uri="{BB962C8B-B14F-4D97-AF65-F5344CB8AC3E}">
        <p14:creationId xmlns:p14="http://schemas.microsoft.com/office/powerpoint/2010/main" val="1795154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Wen </a:t>
            </a:r>
            <a:r>
              <a:rPr lang="tr-TR" sz="2000" dirty="0" err="1">
                <a:latin typeface="Calibri" panose="020F0502020204030204" pitchFamily="34" charset="0"/>
                <a:ea typeface="Calibri" panose="020F0502020204030204" pitchFamily="34" charset="0"/>
                <a:cs typeface="Times New Roman" panose="02020603050405020304" pitchFamily="18" charset="0"/>
              </a:rPr>
              <a:t>Ouyang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Nicholas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Lemberg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Ruoping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T.A.Lipo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A Novel Modular Permanent Magnet Drive System Design</a:t>
            </a:r>
          </a:p>
        </p:txBody>
      </p:sp>
      <p:sp>
        <p:nvSpPr>
          <p:cNvPr id="2" name="Rectangle 1"/>
          <p:cNvSpPr/>
          <p:nvPr/>
        </p:nvSpPr>
        <p:spPr>
          <a:xfrm>
            <a:off x="0" y="3755105"/>
            <a:ext cx="9143999" cy="112498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Soft magnetic composites (SMC), flexible design options in 3D</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Five-phase Modular SPM Motor, simulation results</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The experiment setup work is still under way. The test results will be provided in the future report</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91" y="1929403"/>
            <a:ext cx="3064311" cy="1717349"/>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3102" y="1950733"/>
            <a:ext cx="5912070" cy="1696019"/>
          </a:xfrm>
          <a:prstGeom prst="rect">
            <a:avLst/>
          </a:prstGeom>
          <a:noFill/>
          <a:ln>
            <a:noFill/>
          </a:ln>
        </p:spPr>
      </p:pic>
    </p:spTree>
    <p:extLst>
      <p:ext uri="{BB962C8B-B14F-4D97-AF65-F5344CB8AC3E}">
        <p14:creationId xmlns:p14="http://schemas.microsoft.com/office/powerpoint/2010/main" val="32302971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KTH, Stockholm, Sweden</a:t>
            </a: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M. N. Harnefors, L. Jin, L. Harnefors, O. Wallmark, M. Leksell and S. </a:t>
            </a:r>
            <a:r>
              <a:rPr lang="it-IT" sz="1900" dirty="0" smtClean="0">
                <a:latin typeface="Calibri" panose="020F0502020204030204" pitchFamily="34" charset="0"/>
                <a:ea typeface="Calibri" panose="020F0502020204030204" pitchFamily="34" charset="0"/>
                <a:cs typeface="Times New Roman" panose="02020603050405020304" pitchFamily="18" charset="0"/>
              </a:rPr>
              <a:t>Norrga</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Analysis of the dc-link stability for the stacked </a:t>
            </a:r>
            <a:r>
              <a:rPr lang="en-US" sz="1900" b="1" i="1" dirty="0" err="1">
                <a:solidFill>
                  <a:srgbClr val="0070C0"/>
                </a:solidFill>
              </a:rPr>
              <a:t>polyphase</a:t>
            </a:r>
            <a:r>
              <a:rPr lang="en-US" sz="1900" b="1" i="1" dirty="0">
                <a:solidFill>
                  <a:srgbClr val="0070C0"/>
                </a:solidFill>
              </a:rPr>
              <a:t> bridges </a:t>
            </a:r>
            <a:r>
              <a:rPr lang="en-US" sz="1900" b="1" i="1" dirty="0" smtClean="0">
                <a:solidFill>
                  <a:srgbClr val="0070C0"/>
                </a:solidFill>
              </a:rPr>
              <a:t>converter</a:t>
            </a:r>
            <a:endParaRPr lang="en-US" sz="1900" b="1" i="1" dirty="0">
              <a:solidFill>
                <a:srgbClr val="0070C0"/>
              </a:solidFill>
            </a:endParaRPr>
          </a:p>
        </p:txBody>
      </p:sp>
    </p:spTree>
    <p:extLst>
      <p:ext uri="{BB962C8B-B14F-4D97-AF65-F5344CB8AC3E}">
        <p14:creationId xmlns:p14="http://schemas.microsoft.com/office/powerpoint/2010/main" val="18286234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2807799"/>
            <a:ext cx="9133117" cy="707886"/>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2016 - today</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23060331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787652"/>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Galassini, </a:t>
            </a: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dirty="0">
                <a:latin typeface="Calibri" panose="020F0502020204030204" pitchFamily="34" charset="0"/>
                <a:ea typeface="Calibri" panose="020F0502020204030204" pitchFamily="34" charset="0"/>
                <a:cs typeface="Times New Roman" panose="02020603050405020304" pitchFamily="18" charset="0"/>
              </a:rPr>
              <a:t>Chris </a:t>
            </a:r>
            <a:r>
              <a:rPr lang="it-IT"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a:latin typeface="Calibri" panose="020F0502020204030204" pitchFamily="34" charset="0"/>
                <a:ea typeface="Calibri" panose="020F0502020204030204" pitchFamily="34" charset="0"/>
                <a:cs typeface="Times New Roman" panose="02020603050405020304" pitchFamily="18" charset="0"/>
              </a:rPr>
              <a:t>6</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A Modular Speed-Drooped System for High Reliability Integrated Modular Motor Drives</a:t>
            </a:r>
          </a:p>
        </p:txBody>
      </p:sp>
      <p:sp>
        <p:nvSpPr>
          <p:cNvPr id="9" name="Rectangle 8"/>
          <p:cNvSpPr/>
          <p:nvPr/>
        </p:nvSpPr>
        <p:spPr>
          <a:xfrm>
            <a:off x="195377" y="1570080"/>
            <a:ext cx="8622237" cy="1924886"/>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makale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benzer</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giriş</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3 </a:t>
            </a:r>
            <a:r>
              <a:rPr lang="en-US" sz="1600" dirty="0">
                <a:latin typeface="Calibri" panose="020F0502020204030204" pitchFamily="34" charset="0"/>
                <a:ea typeface="Calibri" panose="020F0502020204030204" pitchFamily="34" charset="0"/>
                <a:cs typeface="Times New Roman" panose="02020603050405020304" pitchFamily="18" charset="0"/>
              </a:rPr>
              <a:t>kW test rig</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Enhanced </a:t>
            </a:r>
            <a:r>
              <a:rPr lang="en-US" sz="1600" dirty="0">
                <a:latin typeface="Calibri" panose="020F0502020204030204" pitchFamily="34" charset="0"/>
                <a:ea typeface="Calibri" panose="020F0502020204030204" pitchFamily="34" charset="0"/>
                <a:cs typeface="Times New Roman" panose="02020603050405020304" pitchFamily="18" charset="0"/>
              </a:rPr>
              <a:t>droop-based controller for the IMMD which guarantees tightly regulated speed while arbitrarily sharing the load power among the modules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Power </a:t>
            </a:r>
            <a:r>
              <a:rPr lang="en-US" sz="1600" dirty="0">
                <a:latin typeface="Calibri" panose="020F0502020204030204" pitchFamily="34" charset="0"/>
                <a:ea typeface="Calibri" panose="020F0502020204030204" pitchFamily="34" charset="0"/>
                <a:cs typeface="Times New Roman" panose="02020603050405020304" pitchFamily="18" charset="0"/>
              </a:rPr>
              <a:t>sharing in drive applications are achieved thanks to mainly three different control techniques: common speed reference [Fig. 2(a)], torque follower [Fig. 2(b)], and speed trim follower [Fig. 2(c)]</a:t>
            </a:r>
          </a:p>
        </p:txBody>
      </p:sp>
      <p:pic>
        <p:nvPicPr>
          <p:cNvPr id="7" name="Picture 6"/>
          <p:cNvPicPr/>
          <p:nvPr/>
        </p:nvPicPr>
        <p:blipFill rotWithShape="1">
          <a:blip r:embed="rId3">
            <a:extLst>
              <a:ext uri="{28A0092B-C50C-407E-A947-70E740481C1C}">
                <a14:useLocalDpi xmlns:a14="http://schemas.microsoft.com/office/drawing/2010/main" val="0"/>
              </a:ext>
            </a:extLst>
          </a:blip>
          <a:srcRect b="69485"/>
          <a:stretch/>
        </p:blipFill>
        <p:spPr bwMode="auto">
          <a:xfrm>
            <a:off x="91374" y="3664059"/>
            <a:ext cx="2777950" cy="1412437"/>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3">
            <a:extLst>
              <a:ext uri="{28A0092B-C50C-407E-A947-70E740481C1C}">
                <a14:useLocalDpi xmlns:a14="http://schemas.microsoft.com/office/drawing/2010/main" val="0"/>
              </a:ext>
            </a:extLst>
          </a:blip>
          <a:srcRect t="31183" b="37851"/>
          <a:stretch/>
        </p:blipFill>
        <p:spPr bwMode="auto">
          <a:xfrm>
            <a:off x="3000999" y="3546305"/>
            <a:ext cx="2711669" cy="1412437"/>
          </a:xfrm>
          <a:prstGeom prst="rect">
            <a:avLst/>
          </a:prstGeom>
          <a:noFill/>
          <a:ln>
            <a:noFill/>
          </a:ln>
          <a:extLst>
            <a:ext uri="{53640926-AAD7-44D8-BBD7-CCE9431645EC}">
              <a14:shadowObscured xmlns:a14="http://schemas.microsoft.com/office/drawing/2010/main"/>
            </a:ext>
          </a:extLst>
        </p:spPr>
      </p:pic>
      <p:pic>
        <p:nvPicPr>
          <p:cNvPr id="12" name="Picture 11"/>
          <p:cNvPicPr/>
          <p:nvPr/>
        </p:nvPicPr>
        <p:blipFill rotWithShape="1">
          <a:blip r:embed="rId4" cstate="print">
            <a:extLst>
              <a:ext uri="{28A0092B-C50C-407E-A947-70E740481C1C}">
                <a14:useLocalDpi xmlns:a14="http://schemas.microsoft.com/office/drawing/2010/main" val="0"/>
              </a:ext>
            </a:extLst>
          </a:blip>
          <a:srcRect t="62589"/>
          <a:stretch/>
        </p:blipFill>
        <p:spPr bwMode="auto">
          <a:xfrm>
            <a:off x="5844343" y="3546305"/>
            <a:ext cx="2408904" cy="153019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13531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787652"/>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Galassini, </a:t>
            </a: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dirty="0">
                <a:latin typeface="Calibri" panose="020F0502020204030204" pitchFamily="34" charset="0"/>
                <a:ea typeface="Calibri" panose="020F0502020204030204" pitchFamily="34" charset="0"/>
                <a:cs typeface="Times New Roman" panose="02020603050405020304" pitchFamily="18" charset="0"/>
              </a:rPr>
              <a:t>Chris </a:t>
            </a:r>
            <a:r>
              <a:rPr lang="it-IT"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a:latin typeface="Calibri" panose="020F0502020204030204" pitchFamily="34" charset="0"/>
                <a:ea typeface="Calibri" panose="020F0502020204030204" pitchFamily="34" charset="0"/>
                <a:cs typeface="Times New Roman" panose="02020603050405020304" pitchFamily="18" charset="0"/>
              </a:rPr>
              <a:t>6</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A Modular Speed-Drooped System for High Reliability Integrated Modular Motor Drives</a:t>
            </a:r>
          </a:p>
        </p:txBody>
      </p:sp>
      <p:sp>
        <p:nvSpPr>
          <p:cNvPr id="9" name="Rectangle 8"/>
          <p:cNvSpPr/>
          <p:nvPr/>
        </p:nvSpPr>
        <p:spPr>
          <a:xfrm>
            <a:off x="195377" y="1570080"/>
            <a:ext cx="8622237" cy="1924886"/>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Experiments: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IMMD system has been emulated using three independent induction machines on the same shaft</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first two machines are con- trolled as an equivalent IMMD with n =2 fed by a custom two-level inverter, switching at </a:t>
            </a:r>
            <a:r>
              <a:rPr lang="en-US" sz="1600" dirty="0" err="1">
                <a:latin typeface="Calibri" panose="020F0502020204030204" pitchFamily="34" charset="0"/>
                <a:ea typeface="Calibri" panose="020F0502020204030204" pitchFamily="34" charset="0"/>
                <a:cs typeface="Times New Roman" panose="02020603050405020304" pitchFamily="18" charset="0"/>
              </a:rPr>
              <a:t>fsw</a:t>
            </a:r>
            <a:r>
              <a:rPr lang="en-US" sz="1600" dirty="0">
                <a:latin typeface="Calibri" panose="020F0502020204030204" pitchFamily="34" charset="0"/>
                <a:ea typeface="Calibri" panose="020F0502020204030204" pitchFamily="34" charset="0"/>
                <a:cs typeface="Times New Roman" panose="02020603050405020304" pitchFamily="18" charset="0"/>
              </a:rPr>
              <a:t> =5kHz and with dc bus at VDC = 540 V.</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third motor is controlled as a load with a commercial inverter (</a:t>
            </a:r>
            <a:r>
              <a:rPr lang="en-US" sz="1600" dirty="0" err="1">
                <a:latin typeface="Calibri" panose="020F0502020204030204" pitchFamily="34" charset="0"/>
                <a:ea typeface="Calibri" panose="020F0502020204030204" pitchFamily="34" charset="0"/>
                <a:cs typeface="Times New Roman" panose="02020603050405020304" pitchFamily="18" charset="0"/>
              </a:rPr>
              <a:t>Unidrive</a:t>
            </a:r>
            <a:r>
              <a:rPr lang="en-US" sz="1600" dirty="0">
                <a:latin typeface="Calibri" panose="020F0502020204030204" pitchFamily="34" charset="0"/>
                <a:ea typeface="Calibri" panose="020F0502020204030204" pitchFamily="34" charset="0"/>
                <a:cs typeface="Times New Roman" panose="02020603050405020304" pitchFamily="18" charset="0"/>
              </a:rPr>
              <a:t> SP by Emerson)</a:t>
            </a:r>
          </a:p>
          <a:p>
            <a:pPr marL="285750" indent="-285750">
              <a:lnSpc>
                <a:spcPct val="107000"/>
              </a:lnSpc>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2997793" y="3654447"/>
            <a:ext cx="5943600" cy="2103120"/>
          </a:xfrm>
          <a:prstGeom prst="rect">
            <a:avLst/>
          </a:prstGeom>
          <a:noFill/>
          <a:ln>
            <a:noFill/>
          </a:ln>
        </p:spPr>
      </p:pic>
      <p:pic>
        <p:nvPicPr>
          <p:cNvPr id="13" name="Picture 12"/>
          <p:cNvPicPr/>
          <p:nvPr/>
        </p:nvPicPr>
        <p:blipFill>
          <a:blip r:embed="rId4">
            <a:extLst>
              <a:ext uri="{28A0092B-C50C-407E-A947-70E740481C1C}">
                <a14:useLocalDpi xmlns:a14="http://schemas.microsoft.com/office/drawing/2010/main" val="0"/>
              </a:ext>
            </a:extLst>
          </a:blip>
          <a:srcRect/>
          <a:stretch>
            <a:fillRect/>
          </a:stretch>
        </p:blipFill>
        <p:spPr bwMode="auto">
          <a:xfrm>
            <a:off x="104116" y="3965027"/>
            <a:ext cx="2812503" cy="922283"/>
          </a:xfrm>
          <a:prstGeom prst="rect">
            <a:avLst/>
          </a:prstGeom>
          <a:noFill/>
          <a:ln>
            <a:noFill/>
          </a:ln>
        </p:spPr>
      </p:pic>
    </p:spTree>
    <p:extLst>
      <p:ext uri="{BB962C8B-B14F-4D97-AF65-F5344CB8AC3E}">
        <p14:creationId xmlns:p14="http://schemas.microsoft.com/office/powerpoint/2010/main" val="37271911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The </a:t>
            </a:r>
            <a:r>
              <a:rPr lang="en-US" sz="2800" b="1" dirty="0">
                <a:solidFill>
                  <a:schemeClr val="accent1">
                    <a:lumMod val="50000"/>
                  </a:schemeClr>
                </a:solidFill>
                <a:cs typeface="Arial" panose="020B0604020202020204" pitchFamily="34" charset="0"/>
              </a:rPr>
              <a:t>University of Trieste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1084015"/>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A. </a:t>
            </a:r>
            <a:r>
              <a:rPr lang="it-IT" dirty="0" smtClean="0">
                <a:latin typeface="Calibri" panose="020F0502020204030204" pitchFamily="34" charset="0"/>
                <a:ea typeface="Calibri" panose="020F0502020204030204" pitchFamily="34" charset="0"/>
                <a:cs typeface="Times New Roman" panose="02020603050405020304" pitchFamily="18" charset="0"/>
              </a:rPr>
              <a:t>Tessarolo2</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smtClean="0">
                <a:latin typeface="Calibri" panose="020F0502020204030204" pitchFamily="34" charset="0"/>
                <a:ea typeface="Calibri" panose="020F0502020204030204" pitchFamily="34" charset="0"/>
                <a:cs typeface="Times New Roman" panose="02020603050405020304" pitchFamily="18" charset="0"/>
              </a:rPr>
              <a:t>7</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Distributed Speed Control for Multi-Three Phase Electrical Motors with Improved Power Sharing Capability</a:t>
            </a:r>
          </a:p>
        </p:txBody>
      </p:sp>
      <p:sp>
        <p:nvSpPr>
          <p:cNvPr id="9" name="Rectangle 8"/>
          <p:cNvSpPr/>
          <p:nvPr/>
        </p:nvSpPr>
        <p:spPr>
          <a:xfrm>
            <a:off x="104116" y="1816515"/>
            <a:ext cx="8622237" cy="607539"/>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design procedure and the power sharing dynamic have been presented and </a:t>
            </a:r>
            <a:r>
              <a:rPr lang="en-US" sz="1600" dirty="0" err="1">
                <a:latin typeface="Calibri" panose="020F0502020204030204" pitchFamily="34" charset="0"/>
                <a:ea typeface="Calibri" panose="020F0502020204030204" pitchFamily="34" charset="0"/>
                <a:cs typeface="Times New Roman" panose="02020603050405020304" pitchFamily="18" charset="0"/>
              </a:rPr>
              <a:t>analysed</a:t>
            </a:r>
            <a:r>
              <a:rPr lang="en-US" sz="1600" dirty="0">
                <a:latin typeface="Calibri" panose="020F0502020204030204" pitchFamily="34" charset="0"/>
                <a:ea typeface="Calibri" panose="020F0502020204030204" pitchFamily="34" charset="0"/>
                <a:cs typeface="Times New Roman" panose="02020603050405020304" pitchFamily="18" charset="0"/>
              </a:rPr>
              <a:t> by means of </a:t>
            </a:r>
            <a:r>
              <a:rPr lang="en-US" sz="1600" dirty="0" err="1">
                <a:latin typeface="Calibri" panose="020F0502020204030204" pitchFamily="34" charset="0"/>
                <a:ea typeface="Calibri" panose="020F0502020204030204" pitchFamily="34" charset="0"/>
                <a:cs typeface="Times New Roman" panose="02020603050405020304" pitchFamily="18" charset="0"/>
              </a:rPr>
              <a:t>Matlab</a:t>
            </a:r>
            <a:r>
              <a:rPr lang="en-US" sz="1600" dirty="0">
                <a:latin typeface="Calibri" panose="020F0502020204030204" pitchFamily="34" charset="0"/>
                <a:ea typeface="Calibri" panose="020F0502020204030204" pitchFamily="34" charset="0"/>
                <a:cs typeface="Times New Roman" panose="02020603050405020304" pitchFamily="18" charset="0"/>
              </a:rPr>
              <a:t>/Simulink and validated in a 22kW experimental rig.</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98708" y="2960633"/>
            <a:ext cx="3963387" cy="2454822"/>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8654" y="2873923"/>
            <a:ext cx="3893194" cy="2541532"/>
          </a:xfrm>
          <a:prstGeom prst="rect">
            <a:avLst/>
          </a:prstGeom>
          <a:noFill/>
          <a:ln>
            <a:noFill/>
          </a:ln>
        </p:spPr>
      </p:pic>
    </p:spTree>
    <p:extLst>
      <p:ext uri="{BB962C8B-B14F-4D97-AF65-F5344CB8AC3E}">
        <p14:creationId xmlns:p14="http://schemas.microsoft.com/office/powerpoint/2010/main" val="16608278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The </a:t>
            </a:r>
            <a:r>
              <a:rPr lang="en-US" sz="2800" b="1" dirty="0">
                <a:solidFill>
                  <a:schemeClr val="accent1">
                    <a:lumMod val="50000"/>
                  </a:schemeClr>
                </a:solidFill>
                <a:cs typeface="Arial" panose="020B0604020202020204" pitchFamily="34" charset="0"/>
              </a:rPr>
              <a:t>University of Trieste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3865289"/>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A. </a:t>
            </a:r>
            <a:r>
              <a:rPr lang="it-IT" dirty="0" smtClean="0">
                <a:latin typeface="Calibri" panose="020F0502020204030204" pitchFamily="34" charset="0"/>
                <a:ea typeface="Calibri" panose="020F0502020204030204" pitchFamily="34" charset="0"/>
                <a:cs typeface="Times New Roman" panose="02020603050405020304" pitchFamily="18" charset="0"/>
              </a:rPr>
              <a:t>Tessarolo2</a:t>
            </a:r>
          </a:p>
          <a:p>
            <a:pPr>
              <a:lnSpc>
                <a:spcPct val="107000"/>
              </a:lnSpc>
              <a:spcAft>
                <a:spcPts val="800"/>
              </a:spcAft>
            </a:pPr>
            <a:endParaRPr lang="en-US" dirty="0" smtClean="0"/>
          </a:p>
          <a:p>
            <a:pPr marL="285750" indent="-285750">
              <a:lnSpc>
                <a:spcPct val="107000"/>
              </a:lnSpc>
              <a:spcAft>
                <a:spcPts val="800"/>
              </a:spcAft>
              <a:buFont typeface="Arial" panose="020B0604020202020204" pitchFamily="34" charset="0"/>
              <a:buChar char="•"/>
            </a:pPr>
            <a:r>
              <a:rPr lang="en-US" dirty="0" err="1" smtClean="0"/>
              <a:t>Galassini</a:t>
            </a:r>
            <a:r>
              <a:rPr lang="en-US" dirty="0"/>
              <a:t>, A., </a:t>
            </a:r>
            <a:r>
              <a:rPr lang="en-US" dirty="0" err="1"/>
              <a:t>Costabeber</a:t>
            </a:r>
            <a:r>
              <a:rPr lang="en-US" dirty="0"/>
              <a:t>, A., </a:t>
            </a:r>
            <a:r>
              <a:rPr lang="en-US" dirty="0" err="1"/>
              <a:t>Degano</a:t>
            </a:r>
            <a:r>
              <a:rPr lang="en-US" dirty="0"/>
              <a:t>, M., </a:t>
            </a:r>
            <a:r>
              <a:rPr lang="en-US" dirty="0" err="1"/>
              <a:t>Gerada</a:t>
            </a:r>
            <a:r>
              <a:rPr lang="en-US" dirty="0"/>
              <a:t>, C., </a:t>
            </a:r>
            <a:r>
              <a:rPr lang="en-US" dirty="0" err="1"/>
              <a:t>Tessarolo</a:t>
            </a:r>
            <a:r>
              <a:rPr lang="en-US" dirty="0"/>
              <a:t>, A., &amp; Castellan, S. (2016). </a:t>
            </a:r>
            <a:r>
              <a:rPr lang="en-US" b="1" dirty="0"/>
              <a:t>Distributed current control for multi-three phase synchronous machines in fault conditions. </a:t>
            </a:r>
            <a:r>
              <a:rPr lang="en-US" dirty="0"/>
              <a:t>Proceedings - 2016 22nd International Conference on Electrical Machines, ICEM 2016, </a:t>
            </a:r>
            <a:r>
              <a:rPr lang="en-US" dirty="0" smtClean="0"/>
              <a:t>1036–1042.</a:t>
            </a:r>
          </a:p>
          <a:p>
            <a:pPr marL="285750" indent="-285750">
              <a:lnSpc>
                <a:spcPct val="107000"/>
              </a:lnSpc>
              <a:spcAft>
                <a:spcPts val="800"/>
              </a:spcAft>
              <a:buFont typeface="Arial" panose="020B0604020202020204" pitchFamily="34" charset="0"/>
              <a:buChar char="•"/>
            </a:pPr>
            <a:r>
              <a:rPr lang="en-US" dirty="0" err="1"/>
              <a:t>Galassini</a:t>
            </a:r>
            <a:r>
              <a:rPr lang="en-US" dirty="0"/>
              <a:t>, A., </a:t>
            </a:r>
            <a:r>
              <a:rPr lang="en-US" dirty="0" err="1"/>
              <a:t>Costabeber</a:t>
            </a:r>
            <a:r>
              <a:rPr lang="en-US" dirty="0"/>
              <a:t>, A., &amp; </a:t>
            </a:r>
            <a:r>
              <a:rPr lang="en-US" dirty="0" err="1"/>
              <a:t>Gerada</a:t>
            </a:r>
            <a:r>
              <a:rPr lang="en-US" dirty="0"/>
              <a:t>, C. (2017). </a:t>
            </a:r>
            <a:r>
              <a:rPr lang="en-US" b="1" dirty="0"/>
              <a:t>Speed Control for Multi-Three Phase Synchronous Electrical Motors in Fault Condition</a:t>
            </a:r>
            <a:r>
              <a:rPr lang="en-US" dirty="0"/>
              <a:t>, (July), 6–8.</a:t>
            </a:r>
          </a:p>
          <a:p>
            <a:pPr marL="285750" indent="-285750">
              <a:lnSpc>
                <a:spcPct val="107000"/>
              </a:lnSpc>
              <a:spcAft>
                <a:spcPts val="800"/>
              </a:spcAft>
              <a:buFont typeface="Arial" panose="020B0604020202020204" pitchFamily="34" charset="0"/>
              <a:buChar char="•"/>
            </a:pPr>
            <a:r>
              <a:rPr lang="en-US" dirty="0" err="1"/>
              <a:t>Galassini</a:t>
            </a:r>
            <a:r>
              <a:rPr lang="en-US" dirty="0"/>
              <a:t>, A., </a:t>
            </a:r>
            <a:r>
              <a:rPr lang="en-US" dirty="0" err="1"/>
              <a:t>Costabeber</a:t>
            </a:r>
            <a:r>
              <a:rPr lang="en-US" dirty="0"/>
              <a:t>, A., &amp; </a:t>
            </a:r>
            <a:r>
              <a:rPr lang="en-US" dirty="0" err="1"/>
              <a:t>Gerada</a:t>
            </a:r>
            <a:r>
              <a:rPr lang="en-US" dirty="0"/>
              <a:t>, C. (2017). </a:t>
            </a:r>
            <a:r>
              <a:rPr lang="en-US" b="1" dirty="0"/>
              <a:t>Speed Control with Load Sharing Capabilities for Multi-Three Phase Synchronous Motors</a:t>
            </a:r>
            <a:r>
              <a:rPr lang="en-US" dirty="0"/>
              <a:t>, 4408–4413</a:t>
            </a:r>
            <a:r>
              <a:rPr lang="en-US" dirty="0" smtClean="0"/>
              <a:t>.</a:t>
            </a:r>
            <a:endParaRPr lang="en-US" dirty="0"/>
          </a:p>
          <a:p>
            <a:pPr>
              <a:lnSpc>
                <a:spcPct val="107000"/>
              </a:lnSpc>
              <a:spcAft>
                <a:spcPts val="800"/>
              </a:spcAft>
            </a:pPr>
            <a:endParaRPr lang="en-US" dirty="0"/>
          </a:p>
        </p:txBody>
      </p:sp>
    </p:spTree>
    <p:extLst>
      <p:ext uri="{BB962C8B-B14F-4D97-AF65-F5344CB8AC3E}">
        <p14:creationId xmlns:p14="http://schemas.microsoft.com/office/powerpoint/2010/main" val="21316758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Robert Abebe1, Gaurang Vakil1, Giovanni Lo Calzo1, Thomas Cox1, Simon Lambert2, Mark Johnson1, Chris Gerada1, Barrie </a:t>
            </a:r>
            <a:r>
              <a:rPr lang="it-IT" sz="1900" dirty="0" smtClean="0">
                <a:latin typeface="Calibri" panose="020F0502020204030204" pitchFamily="34" charset="0"/>
                <a:ea typeface="Calibri" panose="020F0502020204030204" pitchFamily="34" charset="0"/>
                <a:cs typeface="Times New Roman" panose="02020603050405020304" pitchFamily="18" charset="0"/>
              </a:rPr>
              <a:t>Mecrow2</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motor drives: state of the art and future trends</a:t>
            </a:r>
          </a:p>
        </p:txBody>
      </p:sp>
      <p:sp>
        <p:nvSpPr>
          <p:cNvPr id="7" name="Rectangle 6"/>
          <p:cNvSpPr/>
          <p:nvPr/>
        </p:nvSpPr>
        <p:spPr>
          <a:xfrm>
            <a:off x="346841" y="2276110"/>
            <a:ext cx="8808042" cy="3580339"/>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t>Integration types</a:t>
            </a:r>
          </a:p>
          <a:p>
            <a:pPr marL="285750" indent="-285750">
              <a:lnSpc>
                <a:spcPct val="107000"/>
              </a:lnSpc>
              <a:spcAft>
                <a:spcPts val="800"/>
              </a:spcAft>
              <a:buFont typeface="Wingdings" panose="05000000000000000000" pitchFamily="2" charset="2"/>
              <a:buChar char="§"/>
            </a:pPr>
            <a:r>
              <a:rPr lang="en-US" dirty="0" smtClean="0"/>
              <a:t>Cooling systems</a:t>
            </a:r>
          </a:p>
          <a:p>
            <a:pPr marL="285750" indent="-285750">
              <a:lnSpc>
                <a:spcPct val="107000"/>
              </a:lnSpc>
              <a:spcAft>
                <a:spcPts val="800"/>
              </a:spcAft>
              <a:buFont typeface="Wingdings" panose="05000000000000000000" pitchFamily="2" charset="2"/>
              <a:buChar char="§"/>
            </a:pPr>
            <a:r>
              <a:rPr lang="en-US" dirty="0" smtClean="0"/>
              <a:t>High temperature devices</a:t>
            </a:r>
          </a:p>
          <a:p>
            <a:pPr marL="285750" indent="-285750">
              <a:lnSpc>
                <a:spcPct val="107000"/>
              </a:lnSpc>
              <a:spcAft>
                <a:spcPts val="800"/>
              </a:spcAft>
              <a:buFont typeface="Wingdings" panose="05000000000000000000" pitchFamily="2" charset="2"/>
              <a:buChar char="§"/>
            </a:pPr>
            <a:r>
              <a:rPr lang="en-US" dirty="0" smtClean="0"/>
              <a:t>Modular integration</a:t>
            </a:r>
          </a:p>
          <a:p>
            <a:pPr marL="285750" indent="-285750">
              <a:lnSpc>
                <a:spcPct val="107000"/>
              </a:lnSpc>
              <a:spcAft>
                <a:spcPts val="800"/>
              </a:spcAft>
              <a:buFont typeface="Wingdings" panose="05000000000000000000" pitchFamily="2" charset="2"/>
              <a:buChar char="§"/>
            </a:pPr>
            <a:r>
              <a:rPr lang="en-US" dirty="0" smtClean="0"/>
              <a:t>Converter topologies</a:t>
            </a:r>
          </a:p>
          <a:p>
            <a:pPr marL="285750" indent="-285750">
              <a:lnSpc>
                <a:spcPct val="107000"/>
              </a:lnSpc>
              <a:spcAft>
                <a:spcPts val="800"/>
              </a:spcAft>
              <a:buFont typeface="Wingdings" panose="05000000000000000000" pitchFamily="2" charset="2"/>
              <a:buChar char="§"/>
            </a:pPr>
            <a:r>
              <a:rPr lang="en-US" dirty="0" smtClean="0"/>
              <a:t>Passive components</a:t>
            </a:r>
          </a:p>
          <a:p>
            <a:pPr marL="285750" indent="-285750">
              <a:lnSpc>
                <a:spcPct val="107000"/>
              </a:lnSpc>
              <a:spcAft>
                <a:spcPts val="800"/>
              </a:spcAft>
              <a:buFont typeface="Wingdings" panose="05000000000000000000" pitchFamily="2" charset="2"/>
              <a:buChar char="§"/>
            </a:pPr>
            <a:r>
              <a:rPr lang="en-US" dirty="0" smtClean="0"/>
              <a:t>Packaging of power electronics modules</a:t>
            </a:r>
          </a:p>
          <a:p>
            <a:pPr marL="285750" indent="-285750">
              <a:lnSpc>
                <a:spcPct val="107000"/>
              </a:lnSpc>
              <a:spcAft>
                <a:spcPts val="800"/>
              </a:spcAft>
              <a:buFont typeface="Wingdings" panose="05000000000000000000" pitchFamily="2" charset="2"/>
              <a:buChar char="§"/>
            </a:pPr>
            <a:r>
              <a:rPr lang="en-US" dirty="0" smtClean="0"/>
              <a:t>Challenges in IMD design</a:t>
            </a:r>
          </a:p>
          <a:p>
            <a:pPr marL="285750" indent="-285750">
              <a:lnSpc>
                <a:spcPct val="107000"/>
              </a:lnSpc>
              <a:spcAft>
                <a:spcPts val="800"/>
              </a:spcAft>
              <a:buFont typeface="Wingdings" panose="05000000000000000000" pitchFamily="2" charset="2"/>
              <a:buChar char="§"/>
            </a:pPr>
            <a:r>
              <a:rPr lang="en-US" dirty="0" smtClean="0"/>
              <a:t>Future trends</a:t>
            </a:r>
            <a:endParaRPr lang="en-US" dirty="0"/>
          </a:p>
        </p:txBody>
      </p:sp>
    </p:spTree>
    <p:extLst>
      <p:ext uri="{BB962C8B-B14F-4D97-AF65-F5344CB8AC3E}">
        <p14:creationId xmlns:p14="http://schemas.microsoft.com/office/powerpoint/2010/main" val="13169049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Robert Abebe1, Gaurang Vakil1, Giovanni Lo Calzo1, Thomas Cox1, Simon Lambert2, Mark Johnson1, Chris Gerada1, Barrie </a:t>
            </a:r>
            <a:r>
              <a:rPr lang="it-IT" sz="1900" dirty="0" smtClean="0">
                <a:latin typeface="Calibri" panose="020F0502020204030204" pitchFamily="34" charset="0"/>
                <a:ea typeface="Calibri" panose="020F0502020204030204" pitchFamily="34" charset="0"/>
                <a:cs typeface="Times New Roman" panose="02020603050405020304" pitchFamily="18" charset="0"/>
              </a:rPr>
              <a:t>Mecrow2</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motor drives: state of the art and future trends</a:t>
            </a:r>
          </a:p>
        </p:txBody>
      </p:sp>
      <p:pic>
        <p:nvPicPr>
          <p:cNvPr id="2" name="Picture 1"/>
          <p:cNvPicPr>
            <a:picLocks noChangeAspect="1"/>
          </p:cNvPicPr>
          <p:nvPr/>
        </p:nvPicPr>
        <p:blipFill rotWithShape="1">
          <a:blip r:embed="rId3"/>
          <a:srcRect t="3198" b="49847"/>
          <a:stretch/>
        </p:blipFill>
        <p:spPr>
          <a:xfrm>
            <a:off x="10883" y="2243120"/>
            <a:ext cx="4200525" cy="3555562"/>
          </a:xfrm>
          <a:prstGeom prst="rect">
            <a:avLst/>
          </a:prstGeom>
        </p:spPr>
      </p:pic>
      <p:pic>
        <p:nvPicPr>
          <p:cNvPr id="4" name="Picture 3"/>
          <p:cNvPicPr>
            <a:picLocks noChangeAspect="1"/>
          </p:cNvPicPr>
          <p:nvPr/>
        </p:nvPicPr>
        <p:blipFill rotWithShape="1">
          <a:blip r:embed="rId3"/>
          <a:srcRect t="48973"/>
          <a:stretch/>
        </p:blipFill>
        <p:spPr>
          <a:xfrm>
            <a:off x="4577441" y="2243120"/>
            <a:ext cx="4200525" cy="3863938"/>
          </a:xfrm>
          <a:prstGeom prst="rect">
            <a:avLst/>
          </a:prstGeom>
        </p:spPr>
      </p:pic>
    </p:spTree>
    <p:extLst>
      <p:ext uri="{BB962C8B-B14F-4D97-AF65-F5344CB8AC3E}">
        <p14:creationId xmlns:p14="http://schemas.microsoft.com/office/powerpoint/2010/main" val="34748136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4" name="Picture 3"/>
          <p:cNvPicPr>
            <a:picLocks noChangeAspect="1"/>
          </p:cNvPicPr>
          <p:nvPr/>
        </p:nvPicPr>
        <p:blipFill>
          <a:blip r:embed="rId3"/>
          <a:stretch>
            <a:fillRect/>
          </a:stretch>
        </p:blipFill>
        <p:spPr>
          <a:xfrm>
            <a:off x="998483" y="1623848"/>
            <a:ext cx="6521669" cy="1696353"/>
          </a:xfrm>
          <a:prstGeom prst="rect">
            <a:avLst/>
          </a:prstGeom>
        </p:spPr>
      </p:pic>
      <p:pic>
        <p:nvPicPr>
          <p:cNvPr id="5" name="Picture 4"/>
          <p:cNvPicPr>
            <a:picLocks noChangeAspect="1"/>
          </p:cNvPicPr>
          <p:nvPr/>
        </p:nvPicPr>
        <p:blipFill>
          <a:blip r:embed="rId4"/>
          <a:stretch>
            <a:fillRect/>
          </a:stretch>
        </p:blipFill>
        <p:spPr>
          <a:xfrm>
            <a:off x="161104" y="3720663"/>
            <a:ext cx="3927415" cy="3137338"/>
          </a:xfrm>
          <a:prstGeom prst="rect">
            <a:avLst/>
          </a:prstGeom>
        </p:spPr>
      </p:pic>
      <p:pic>
        <p:nvPicPr>
          <p:cNvPr id="6" name="Picture 5"/>
          <p:cNvPicPr>
            <a:picLocks noChangeAspect="1"/>
          </p:cNvPicPr>
          <p:nvPr/>
        </p:nvPicPr>
        <p:blipFill>
          <a:blip r:embed="rId5"/>
          <a:stretch>
            <a:fillRect/>
          </a:stretch>
        </p:blipFill>
        <p:spPr>
          <a:xfrm>
            <a:off x="4259317" y="4020506"/>
            <a:ext cx="4684494" cy="2231014"/>
          </a:xfrm>
          <a:prstGeom prst="rect">
            <a:avLst/>
          </a:prstGeom>
        </p:spPr>
      </p:pic>
    </p:spTree>
    <p:extLst>
      <p:ext uri="{BB962C8B-B14F-4D97-AF65-F5344CB8AC3E}">
        <p14:creationId xmlns:p14="http://schemas.microsoft.com/office/powerpoint/2010/main" val="30180752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2" name="Picture 1"/>
          <p:cNvPicPr>
            <a:picLocks noChangeAspect="1"/>
          </p:cNvPicPr>
          <p:nvPr/>
        </p:nvPicPr>
        <p:blipFill>
          <a:blip r:embed="rId3"/>
          <a:stretch>
            <a:fillRect/>
          </a:stretch>
        </p:blipFill>
        <p:spPr>
          <a:xfrm>
            <a:off x="1763604" y="1551698"/>
            <a:ext cx="4377065" cy="1787563"/>
          </a:xfrm>
          <a:prstGeom prst="rect">
            <a:avLst/>
          </a:prstGeom>
        </p:spPr>
      </p:pic>
      <p:pic>
        <p:nvPicPr>
          <p:cNvPr id="7" name="Picture 6"/>
          <p:cNvPicPr>
            <a:picLocks noChangeAspect="1"/>
          </p:cNvPicPr>
          <p:nvPr/>
        </p:nvPicPr>
        <p:blipFill>
          <a:blip r:embed="rId4"/>
          <a:stretch>
            <a:fillRect/>
          </a:stretch>
        </p:blipFill>
        <p:spPr>
          <a:xfrm>
            <a:off x="1150883" y="3328161"/>
            <a:ext cx="5152203" cy="3437035"/>
          </a:xfrm>
          <a:prstGeom prst="rect">
            <a:avLst/>
          </a:prstGeom>
        </p:spPr>
      </p:pic>
    </p:spTree>
    <p:extLst>
      <p:ext uri="{BB962C8B-B14F-4D97-AF65-F5344CB8AC3E}">
        <p14:creationId xmlns:p14="http://schemas.microsoft.com/office/powerpoint/2010/main" val="2570715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N.R. Brown, T.M.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R.D.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Lorenz</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Power Converter Design for an Integrated Modular Motor Drive</a:t>
            </a:r>
          </a:p>
        </p:txBody>
      </p:sp>
      <p:sp>
        <p:nvSpPr>
          <p:cNvPr id="2" name="Rectangle 1"/>
          <p:cNvSpPr/>
          <p:nvPr/>
        </p:nvSpPr>
        <p:spPr>
          <a:xfrm>
            <a:off x="250368" y="4653739"/>
            <a:ext cx="8665031" cy="188192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Five-phase machine, soft magnetic composite (SMC) material, six-pole surface PM rotor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2.7 kW, outer diameter is 120 mm, 400V dc bus, DC bus interconnections effect</a:t>
            </a: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H</a:t>
            </a:r>
            <a:r>
              <a:rPr lang="en-US" dirty="0" err="1" smtClean="0">
                <a:latin typeface="Calibri" panose="020F0502020204030204" pitchFamily="34" charset="0"/>
                <a:ea typeface="Calibri" panose="020F0502020204030204" pitchFamily="34" charset="0"/>
                <a:cs typeface="Times New Roman" panose="02020603050405020304" pitchFamily="18" charset="0"/>
              </a:rPr>
              <a:t>ard</a:t>
            </a:r>
            <a:r>
              <a:rPr lang="en-US" dirty="0" smtClean="0">
                <a:latin typeface="Calibri" panose="020F0502020204030204" pitchFamily="34" charset="0"/>
                <a:ea typeface="Calibri" panose="020F0502020204030204" pitchFamily="34" charset="0"/>
                <a:cs typeface="Times New Roman" panose="02020603050405020304" pitchFamily="18" charset="0"/>
              </a:rPr>
              <a:t>-switched </a:t>
            </a:r>
            <a:r>
              <a:rPr lang="en-US" dirty="0">
                <a:latin typeface="Calibri" panose="020F0502020204030204" pitchFamily="34" charset="0"/>
                <a:ea typeface="Calibri" panose="020F0502020204030204" pitchFamily="34" charset="0"/>
                <a:cs typeface="Times New Roman" panose="02020603050405020304" pitchFamily="18" charset="0"/>
              </a:rPr>
              <a:t>half-bridge inverter phase-leg consisting of two IGBTs and anti-parallel diodes, 10kHz</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DC bus capacitor, size requirement, experimental results with RL load, GMR sensors</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343" y="1781854"/>
            <a:ext cx="3049773" cy="2648256"/>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1115" y="1904212"/>
            <a:ext cx="3326525" cy="2525898"/>
          </a:xfrm>
          <a:prstGeom prst="rect">
            <a:avLst/>
          </a:prstGeom>
          <a:noFill/>
          <a:ln>
            <a:noFill/>
          </a:ln>
        </p:spPr>
      </p:pic>
    </p:spTree>
    <p:extLst>
      <p:ext uri="{BB962C8B-B14F-4D97-AF65-F5344CB8AC3E}">
        <p14:creationId xmlns:p14="http://schemas.microsoft.com/office/powerpoint/2010/main" val="1976238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4" name="Picture 3"/>
          <p:cNvPicPr>
            <a:picLocks noChangeAspect="1"/>
          </p:cNvPicPr>
          <p:nvPr/>
        </p:nvPicPr>
        <p:blipFill>
          <a:blip r:embed="rId3"/>
          <a:stretch>
            <a:fillRect/>
          </a:stretch>
        </p:blipFill>
        <p:spPr>
          <a:xfrm>
            <a:off x="1746525" y="1724861"/>
            <a:ext cx="5261248" cy="5261248"/>
          </a:xfrm>
          <a:prstGeom prst="rect">
            <a:avLst/>
          </a:prstGeom>
        </p:spPr>
      </p:pic>
    </p:spTree>
    <p:extLst>
      <p:ext uri="{BB962C8B-B14F-4D97-AF65-F5344CB8AC3E}">
        <p14:creationId xmlns:p14="http://schemas.microsoft.com/office/powerpoint/2010/main" val="32848227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a:t>
            </a:r>
            <a:r>
              <a:rPr lang="it-IT" sz="1900" dirty="0">
                <a:latin typeface="Calibri" panose="020F0502020204030204" pitchFamily="34" charset="0"/>
                <a:ea typeface="Calibri" panose="020F0502020204030204" pitchFamily="34" charset="0"/>
                <a:cs typeface="Times New Roman" panose="02020603050405020304" pitchFamily="18" charset="0"/>
              </a:rPr>
              <a:t>(PhD Thesis</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sp>
        <p:nvSpPr>
          <p:cNvPr id="2" name="Rectangle 1"/>
          <p:cNvSpPr/>
          <p:nvPr/>
        </p:nvSpPr>
        <p:spPr>
          <a:xfrm>
            <a:off x="78828" y="1747435"/>
            <a:ext cx="8473965" cy="5016758"/>
          </a:xfrm>
          <a:prstGeom prst="rect">
            <a:avLst/>
          </a:prstGeom>
        </p:spPr>
        <p:txBody>
          <a:bodyPr wrap="square">
            <a:spAutoFit/>
          </a:bodyPr>
          <a:lstStyle/>
          <a:p>
            <a:pPr marL="285750" indent="-285750">
              <a:buFont typeface="Arial" panose="020B0604020202020204" pitchFamily="34" charset="0"/>
              <a:buChar char="•"/>
            </a:pPr>
            <a:r>
              <a:rPr lang="en-US" sz="1600" b="1" dirty="0"/>
              <a:t>In Publications I, II and III, </a:t>
            </a:r>
            <a:r>
              <a:rPr lang="en-US" sz="1600" dirty="0"/>
              <a:t>modular converter topologies applicable to IMD systems are evaluated and compared in terms of efficiency, cost, control, and system </a:t>
            </a:r>
            <a:r>
              <a:rPr lang="en-US" sz="1600" dirty="0" smtClean="0"/>
              <a:t>performance</a:t>
            </a:r>
          </a:p>
          <a:p>
            <a:pPr marL="285750" indent="-285750">
              <a:buFont typeface="Arial" panose="020B0604020202020204" pitchFamily="34" charset="0"/>
              <a:buChar char="•"/>
            </a:pPr>
            <a:r>
              <a:rPr lang="en-US" sz="1600" dirty="0"/>
              <a:t>A thermal-electro model of power loss calculation of power MOSFETs is </a:t>
            </a:r>
            <a:r>
              <a:rPr lang="en-US" sz="1600" dirty="0" smtClean="0"/>
              <a:t>presented </a:t>
            </a:r>
            <a:r>
              <a:rPr lang="en-US" sz="1600" dirty="0"/>
              <a:t>in </a:t>
            </a:r>
            <a:r>
              <a:rPr lang="en-US" sz="1600" b="1" dirty="0"/>
              <a:t>Publication IV</a:t>
            </a:r>
            <a:r>
              <a:rPr lang="en-US" sz="1600" dirty="0"/>
              <a:t>, which is obtained by solving the equivalent circuits for different switching periods. This model considers parasitic inductances and capacitances, and provides accurate loss estimation.</a:t>
            </a:r>
          </a:p>
          <a:p>
            <a:pPr marL="285750" indent="-285750">
              <a:buFont typeface="Arial" panose="020B0604020202020204" pitchFamily="34" charset="0"/>
              <a:buChar char="•"/>
            </a:pPr>
            <a:r>
              <a:rPr lang="en-US" sz="1600" dirty="0" smtClean="0"/>
              <a:t>An </a:t>
            </a:r>
            <a:r>
              <a:rPr lang="en-US" sz="1600" dirty="0"/>
              <a:t>analytical model of the SPB converter which can be used to analyze the resulting harmonics in the converter for certain modulation methods is presented in </a:t>
            </a:r>
            <a:r>
              <a:rPr lang="en-US" sz="1600" b="1" dirty="0"/>
              <a:t>Publication V</a:t>
            </a:r>
            <a:r>
              <a:rPr lang="en-US" sz="1600" dirty="0"/>
              <a:t>. A modulation method of harmonic elimination, by means of interleaving carriers among submodules, is proposed for the SPB converter intended for dc-link capacitor size minimization.</a:t>
            </a:r>
          </a:p>
          <a:p>
            <a:pPr marL="285750" indent="-285750">
              <a:buFont typeface="Arial" panose="020B0604020202020204" pitchFamily="34" charset="0"/>
              <a:buChar char="•"/>
            </a:pPr>
            <a:r>
              <a:rPr lang="en-US" sz="1600" dirty="0" smtClean="0"/>
              <a:t>Considering </a:t>
            </a:r>
            <a:r>
              <a:rPr lang="en-US" sz="1600" dirty="0"/>
              <a:t>the switching losses and the harmonic content of the dc-link current with different modulation techniques, an accurate model for estimating the required switching frequency, energy storage capability of the SPB converter and corresponding modulation method is introduced in </a:t>
            </a:r>
            <a:r>
              <a:rPr lang="en-US" sz="1600" b="1" dirty="0"/>
              <a:t>Publication VI</a:t>
            </a:r>
            <a:r>
              <a:rPr lang="en-US" sz="1600" dirty="0"/>
              <a:t>.</a:t>
            </a:r>
          </a:p>
          <a:p>
            <a:pPr marL="285750" indent="-285750">
              <a:buFont typeface="Arial" panose="020B0604020202020204" pitchFamily="34" charset="0"/>
              <a:buChar char="•"/>
            </a:pPr>
            <a:r>
              <a:rPr lang="en-US" sz="1600" dirty="0" smtClean="0"/>
              <a:t>Based </a:t>
            </a:r>
            <a:r>
              <a:rPr lang="en-US" sz="1600" dirty="0"/>
              <a:t>on the serial peripheral interface (SPI), a stable communication protocol that provides fast and accurate data transmission for the SPB converter is investigated in </a:t>
            </a:r>
            <a:r>
              <a:rPr lang="en-US" sz="1600" b="1" dirty="0"/>
              <a:t>Publication VII</a:t>
            </a:r>
            <a:r>
              <a:rPr lang="en-US" sz="1600" dirty="0"/>
              <a:t>.</a:t>
            </a:r>
          </a:p>
          <a:p>
            <a:pPr marL="285750" indent="-285750">
              <a:buFont typeface="Arial" panose="020B0604020202020204" pitchFamily="34" charset="0"/>
              <a:buChar char="•"/>
            </a:pPr>
            <a:r>
              <a:rPr lang="en-US" sz="1600" dirty="0" smtClean="0"/>
              <a:t>A </a:t>
            </a:r>
            <a:r>
              <a:rPr lang="en-US" sz="1600" dirty="0"/>
              <a:t>distributed control architecture for the SPB-type modular topologies is presented in </a:t>
            </a:r>
            <a:r>
              <a:rPr lang="en-US" sz="1600" b="1" dirty="0"/>
              <a:t>Publication VII</a:t>
            </a:r>
            <a:r>
              <a:rPr lang="en-US" sz="1600" dirty="0"/>
              <a:t>, which ensures stable operation under any loading conditions.</a:t>
            </a:r>
          </a:p>
          <a:p>
            <a:pPr marL="285750" indent="-285750">
              <a:buFont typeface="Arial" panose="020B0604020202020204" pitchFamily="34" charset="0"/>
              <a:buChar char="•"/>
            </a:pPr>
            <a:r>
              <a:rPr lang="en-US" sz="1600" dirty="0" smtClean="0"/>
              <a:t>The </a:t>
            </a:r>
            <a:r>
              <a:rPr lang="en-US" sz="1600" dirty="0"/>
              <a:t>sensitiveness of the proposed distributed control architecture to </a:t>
            </a:r>
            <a:r>
              <a:rPr lang="en-US" sz="1600" dirty="0" smtClean="0"/>
              <a:t>communication </a:t>
            </a:r>
            <a:r>
              <a:rPr lang="en-US" sz="1600" dirty="0"/>
              <a:t>bandwidth and delay is investigated.</a:t>
            </a:r>
          </a:p>
          <a:p>
            <a:endParaRPr lang="en-US" sz="1600" dirty="0"/>
          </a:p>
        </p:txBody>
      </p:sp>
    </p:spTree>
    <p:extLst>
      <p:ext uri="{BB962C8B-B14F-4D97-AF65-F5344CB8AC3E}">
        <p14:creationId xmlns:p14="http://schemas.microsoft.com/office/powerpoint/2010/main" val="29656251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a:t>
            </a:r>
            <a:r>
              <a:rPr lang="it-IT" sz="1900" dirty="0">
                <a:latin typeface="Calibri" panose="020F0502020204030204" pitchFamily="34" charset="0"/>
                <a:ea typeface="Calibri" panose="020F0502020204030204" pitchFamily="34" charset="0"/>
                <a:cs typeface="Times New Roman" panose="02020603050405020304" pitchFamily="18" charset="0"/>
              </a:rPr>
              <a:t>(PhD Thesis</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4" name="Picture 3"/>
          <p:cNvPicPr>
            <a:picLocks noChangeAspect="1"/>
          </p:cNvPicPr>
          <p:nvPr/>
        </p:nvPicPr>
        <p:blipFill>
          <a:blip r:embed="rId3"/>
          <a:stretch>
            <a:fillRect/>
          </a:stretch>
        </p:blipFill>
        <p:spPr>
          <a:xfrm>
            <a:off x="2017713" y="1724861"/>
            <a:ext cx="4497388" cy="5028530"/>
          </a:xfrm>
          <a:prstGeom prst="rect">
            <a:avLst/>
          </a:prstGeom>
        </p:spPr>
      </p:pic>
    </p:spTree>
    <p:extLst>
      <p:ext uri="{BB962C8B-B14F-4D97-AF65-F5344CB8AC3E}">
        <p14:creationId xmlns:p14="http://schemas.microsoft.com/office/powerpoint/2010/main" val="23379400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 Jin, S. Norrga and O.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Analysis of power losses in power MOSFET based stacked </a:t>
            </a:r>
            <a:r>
              <a:rPr lang="en-US" sz="1900" b="1" i="1" dirty="0" err="1">
                <a:solidFill>
                  <a:srgbClr val="0070C0"/>
                </a:solidFill>
              </a:rPr>
              <a:t>polyphase</a:t>
            </a:r>
            <a:r>
              <a:rPr lang="en-US" sz="1900" b="1" i="1" dirty="0">
                <a:solidFill>
                  <a:srgbClr val="0070C0"/>
                </a:solidFill>
              </a:rPr>
              <a:t> bridges converters</a:t>
            </a:r>
          </a:p>
        </p:txBody>
      </p:sp>
    </p:spTree>
    <p:extLst>
      <p:ext uri="{BB962C8B-B14F-4D97-AF65-F5344CB8AC3E}">
        <p14:creationId xmlns:p14="http://schemas.microsoft.com/office/powerpoint/2010/main" val="35297444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 Jin, S. Norrga and O.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Serial communication based distributed control of the stacked </a:t>
            </a:r>
            <a:r>
              <a:rPr lang="en-US" sz="1900" b="1" i="1" dirty="0" err="1">
                <a:solidFill>
                  <a:srgbClr val="0070C0"/>
                </a:solidFill>
              </a:rPr>
              <a:t>polyphase</a:t>
            </a:r>
            <a:r>
              <a:rPr lang="en-US" sz="1900" b="1" i="1" dirty="0">
                <a:solidFill>
                  <a:srgbClr val="0070C0"/>
                </a:solidFill>
              </a:rPr>
              <a:t> bridges converter</a:t>
            </a:r>
          </a:p>
        </p:txBody>
      </p:sp>
    </p:spTree>
    <p:extLst>
      <p:ext uri="{BB962C8B-B14F-4D97-AF65-F5344CB8AC3E}">
        <p14:creationId xmlns:p14="http://schemas.microsoft.com/office/powerpoint/2010/main" val="30188899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M. </a:t>
            </a:r>
            <a:r>
              <a:rPr lang="en-US" sz="1900" dirty="0" err="1">
                <a:latin typeface="Calibri" panose="020F0502020204030204" pitchFamily="34" charset="0"/>
                <a:ea typeface="Calibri" panose="020F0502020204030204" pitchFamily="34" charset="0"/>
                <a:cs typeface="Times New Roman" panose="02020603050405020304" pitchFamily="18" charset="0"/>
              </a:rPr>
              <a:t>Nikouie</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L. </a:t>
            </a:r>
            <a:r>
              <a:rPr lang="en-US" sz="1900" dirty="0" err="1">
                <a:latin typeface="Calibri" panose="020F0502020204030204" pitchFamily="34" charset="0"/>
                <a:ea typeface="Calibri" panose="020F0502020204030204" pitchFamily="34" charset="0"/>
                <a:cs typeface="Times New Roman" panose="02020603050405020304" pitchFamily="18" charset="0"/>
              </a:rPr>
              <a:t>Harnefors</a:t>
            </a:r>
            <a:r>
              <a:rPr lang="en-US" sz="1900" dirty="0">
                <a:latin typeface="Calibri" panose="020F0502020204030204" pitchFamily="34" charset="0"/>
                <a:ea typeface="Calibri" panose="020F0502020204030204" pitchFamily="34" charset="0"/>
                <a:cs typeface="Times New Roman" panose="02020603050405020304" pitchFamily="18" charset="0"/>
              </a:rPr>
              <a:t> and H. P. </a:t>
            </a:r>
            <a:r>
              <a:rPr lang="en-US" sz="1900" dirty="0" smtClean="0">
                <a:latin typeface="Calibri" panose="020F0502020204030204" pitchFamily="34" charset="0"/>
                <a:ea typeface="Calibri" panose="020F0502020204030204" pitchFamily="34" charset="0"/>
                <a:cs typeface="Times New Roman" panose="02020603050405020304" pitchFamily="18" charset="0"/>
              </a:rPr>
              <a:t>Nee</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DC-Link Stability Analysis and Controller Design for the Stacked </a:t>
            </a:r>
            <a:r>
              <a:rPr lang="en-US" sz="1900" b="1" i="1" dirty="0" err="1">
                <a:solidFill>
                  <a:srgbClr val="0070C0"/>
                </a:solidFill>
              </a:rPr>
              <a:t>Polyphase</a:t>
            </a:r>
            <a:r>
              <a:rPr lang="en-US" sz="1900" b="1" i="1" dirty="0">
                <a:solidFill>
                  <a:srgbClr val="0070C0"/>
                </a:solidFill>
              </a:rPr>
              <a:t> Bridges Converter</a:t>
            </a:r>
          </a:p>
        </p:txBody>
      </p:sp>
    </p:spTree>
    <p:extLst>
      <p:ext uri="{BB962C8B-B14F-4D97-AF65-F5344CB8AC3E}">
        <p14:creationId xmlns:p14="http://schemas.microsoft.com/office/powerpoint/2010/main" val="384156785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 y="731089"/>
            <a:ext cx="8789276" cy="820609"/>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S. </a:t>
            </a:r>
            <a:r>
              <a:rPr lang="en-US" sz="1900" dirty="0" err="1">
                <a:latin typeface="Calibri" panose="020F0502020204030204" pitchFamily="34" charset="0"/>
                <a:ea typeface="Calibri" panose="020F0502020204030204" pitchFamily="34" charset="0"/>
                <a:cs typeface="Times New Roman" panose="02020603050405020304" pitchFamily="18" charset="0"/>
              </a:rPr>
              <a:t>Norrga</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and N.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Apostolopoulos</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Modulation and Power Losses of a Stacked </a:t>
            </a:r>
            <a:r>
              <a:rPr lang="en-US" sz="1900" b="1" i="1" dirty="0" err="1">
                <a:solidFill>
                  <a:srgbClr val="0070C0"/>
                </a:solidFill>
              </a:rPr>
              <a:t>Polyphase</a:t>
            </a:r>
            <a:r>
              <a:rPr lang="en-US" sz="1900" b="1" i="1" dirty="0">
                <a:solidFill>
                  <a:srgbClr val="0070C0"/>
                </a:solidFill>
              </a:rPr>
              <a:t> Bridge Converter</a:t>
            </a:r>
          </a:p>
        </p:txBody>
      </p:sp>
    </p:spTree>
    <p:extLst>
      <p:ext uri="{BB962C8B-B14F-4D97-AF65-F5344CB8AC3E}">
        <p14:creationId xmlns:p14="http://schemas.microsoft.com/office/powerpoint/2010/main" val="41363622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049407"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S. </a:t>
            </a:r>
            <a:r>
              <a:rPr lang="en-US" sz="1900" dirty="0" err="1">
                <a:latin typeface="Calibri" panose="020F0502020204030204" pitchFamily="34" charset="0"/>
                <a:ea typeface="Calibri" panose="020F0502020204030204" pitchFamily="34" charset="0"/>
                <a:cs typeface="Times New Roman" panose="02020603050405020304" pitchFamily="18" charset="0"/>
              </a:rPr>
              <a:t>Norrga</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and N.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Apostolopoulos</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8</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Communication-Based Distributed Control of the Stacked </a:t>
            </a:r>
            <a:r>
              <a:rPr lang="en-US" sz="1900" b="1" i="1" dirty="0" err="1">
                <a:solidFill>
                  <a:srgbClr val="0070C0"/>
                </a:solidFill>
              </a:rPr>
              <a:t>Polyphase</a:t>
            </a:r>
            <a:r>
              <a:rPr lang="en-US" sz="1900" b="1" i="1" dirty="0">
                <a:solidFill>
                  <a:srgbClr val="0070C0"/>
                </a:solidFill>
              </a:rPr>
              <a:t> Bridges Converter</a:t>
            </a:r>
          </a:p>
        </p:txBody>
      </p:sp>
    </p:spTree>
    <p:extLst>
      <p:ext uri="{BB962C8B-B14F-4D97-AF65-F5344CB8AC3E}">
        <p14:creationId xmlns:p14="http://schemas.microsoft.com/office/powerpoint/2010/main" val="16253267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049407"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Hui Zhang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On Electric Machinery for Integrated Motor Drives in Automotive Applications</a:t>
            </a:r>
          </a:p>
        </p:txBody>
      </p:sp>
      <p:pic>
        <p:nvPicPr>
          <p:cNvPr id="2" name="Picture 1"/>
          <p:cNvPicPr>
            <a:picLocks noChangeAspect="1"/>
          </p:cNvPicPr>
          <p:nvPr/>
        </p:nvPicPr>
        <p:blipFill>
          <a:blip r:embed="rId3"/>
          <a:stretch>
            <a:fillRect/>
          </a:stretch>
        </p:blipFill>
        <p:spPr>
          <a:xfrm>
            <a:off x="91474" y="1551698"/>
            <a:ext cx="3137405" cy="2098019"/>
          </a:xfrm>
          <a:prstGeom prst="rect">
            <a:avLst/>
          </a:prstGeom>
        </p:spPr>
      </p:pic>
      <p:pic>
        <p:nvPicPr>
          <p:cNvPr id="4" name="Picture 3"/>
          <p:cNvPicPr>
            <a:picLocks noChangeAspect="1"/>
          </p:cNvPicPr>
          <p:nvPr/>
        </p:nvPicPr>
        <p:blipFill>
          <a:blip r:embed="rId4"/>
          <a:stretch>
            <a:fillRect/>
          </a:stretch>
        </p:blipFill>
        <p:spPr>
          <a:xfrm>
            <a:off x="3320353" y="1724861"/>
            <a:ext cx="2692485" cy="2011309"/>
          </a:xfrm>
          <a:prstGeom prst="rect">
            <a:avLst/>
          </a:prstGeom>
        </p:spPr>
      </p:pic>
      <p:pic>
        <p:nvPicPr>
          <p:cNvPr id="5" name="Picture 4"/>
          <p:cNvPicPr>
            <a:picLocks noChangeAspect="1"/>
          </p:cNvPicPr>
          <p:nvPr/>
        </p:nvPicPr>
        <p:blipFill>
          <a:blip r:embed="rId5"/>
          <a:stretch>
            <a:fillRect/>
          </a:stretch>
        </p:blipFill>
        <p:spPr>
          <a:xfrm>
            <a:off x="6104312" y="1724861"/>
            <a:ext cx="2855208" cy="1834219"/>
          </a:xfrm>
          <a:prstGeom prst="rect">
            <a:avLst/>
          </a:prstGeom>
        </p:spPr>
      </p:pic>
      <p:pic>
        <p:nvPicPr>
          <p:cNvPr id="6" name="Picture 5"/>
          <p:cNvPicPr>
            <a:picLocks noChangeAspect="1"/>
          </p:cNvPicPr>
          <p:nvPr/>
        </p:nvPicPr>
        <p:blipFill>
          <a:blip r:embed="rId6"/>
          <a:stretch>
            <a:fillRect/>
          </a:stretch>
        </p:blipFill>
        <p:spPr>
          <a:xfrm>
            <a:off x="1612845" y="3972910"/>
            <a:ext cx="2314017" cy="2840928"/>
          </a:xfrm>
          <a:prstGeom prst="rect">
            <a:avLst/>
          </a:prstGeom>
        </p:spPr>
      </p:pic>
      <p:pic>
        <p:nvPicPr>
          <p:cNvPr id="7" name="Picture 6"/>
          <p:cNvPicPr>
            <a:picLocks noChangeAspect="1"/>
          </p:cNvPicPr>
          <p:nvPr/>
        </p:nvPicPr>
        <p:blipFill>
          <a:blip r:embed="rId7"/>
          <a:stretch>
            <a:fillRect/>
          </a:stretch>
        </p:blipFill>
        <p:spPr>
          <a:xfrm>
            <a:off x="4675683" y="3861586"/>
            <a:ext cx="2674309" cy="2988274"/>
          </a:xfrm>
          <a:prstGeom prst="rect">
            <a:avLst/>
          </a:prstGeom>
        </p:spPr>
      </p:pic>
    </p:spTree>
    <p:extLst>
      <p:ext uri="{BB962C8B-B14F-4D97-AF65-F5344CB8AC3E}">
        <p14:creationId xmlns:p14="http://schemas.microsoft.com/office/powerpoint/2010/main" val="34234070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p>
        </p:txBody>
      </p:sp>
      <p:sp>
        <p:nvSpPr>
          <p:cNvPr id="2" name="Rectangle 1"/>
          <p:cNvSpPr/>
          <p:nvPr/>
        </p:nvSpPr>
        <p:spPr>
          <a:xfrm>
            <a:off x="10883" y="2037497"/>
            <a:ext cx="9133117" cy="4416081"/>
          </a:xfrm>
          <a:prstGeom prst="rect">
            <a:avLst/>
          </a:prstGeom>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Milestones in IMD Development </a:t>
            </a:r>
            <a:r>
              <a:rPr lang="en-US" sz="1600" b="1" dirty="0" smtClean="0">
                <a:latin typeface="Calibri" panose="020F0502020204030204" pitchFamily="34" charset="0"/>
                <a:ea typeface="Calibri" panose="020F0502020204030204" pitchFamily="34" charset="0"/>
                <a:cs typeface="Times New Roman" panose="02020603050405020304" pitchFamily="18" charset="0"/>
              </a:rPr>
              <a:t>History: </a:t>
            </a:r>
            <a:r>
              <a:rPr lang="en-US" sz="1600" dirty="0" smtClean="0">
                <a:latin typeface="Calibri" panose="020F0502020204030204" pitchFamily="34" charset="0"/>
                <a:ea typeface="Calibri" panose="020F0502020204030204" pitchFamily="34" charset="0"/>
                <a:cs typeface="Times New Roman" panose="02020603050405020304" pitchFamily="18" charset="0"/>
              </a:rPr>
              <a:t>Automotive </a:t>
            </a:r>
            <a:r>
              <a:rPr lang="en-US" sz="1600" dirty="0">
                <a:latin typeface="Calibri" panose="020F0502020204030204" pitchFamily="34" charset="0"/>
                <a:ea typeface="Calibri" panose="020F0502020204030204" pitchFamily="34" charset="0"/>
                <a:cs typeface="Times New Roman" panose="02020603050405020304" pitchFamily="18" charset="0"/>
              </a:rPr>
              <a:t>Alternators (1960), Electronically-Commutated Motor (ECM) Blower Fan Drive (1987), Submersible Water Pump (1999), High-Speed Chiller Compressor (2000), Industrial-Grade Integrated Motor Drives (1990s to Today), Industrial Automation Servo Drives (2006), Hand Dryer Air Blower (2013)</a:t>
            </a:r>
          </a:p>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Review of IMD Developments for Automotive Traction Drives:</a:t>
            </a:r>
            <a:r>
              <a:rPr lang="en-US" sz="1600" dirty="0">
                <a:latin typeface="Calibri" panose="020F0502020204030204" pitchFamily="34" charset="0"/>
                <a:ea typeface="Calibri" panose="020F0502020204030204" pitchFamily="34" charset="0"/>
                <a:cs typeface="Times New Roman" panose="02020603050405020304" pitchFamily="18" charset="0"/>
              </a:rPr>
              <a:t> Merging of Powertrain Hardware with Drive Electronics, In-Wheel Traction Motor Drive (2006), Integrated Traction Motor Drives</a:t>
            </a:r>
          </a:p>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Future Vision and Technical Challenges</a:t>
            </a:r>
            <a:r>
              <a:rPr lang="en-US" sz="1600" dirty="0">
                <a:latin typeface="Calibri" panose="020F0502020204030204" pitchFamily="34" charset="0"/>
                <a:ea typeface="Calibri" panose="020F0502020204030204" pitchFamily="34" charset="0"/>
                <a:cs typeface="Times New Roman" panose="02020603050405020304" pitchFamily="18" charset="0"/>
              </a:rPr>
              <a:t>: Long-Term Vision for Integrated Motor Drives, Key Technical Challenges</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p>
          <a:p>
            <a:pPr lvl="0"/>
            <a:r>
              <a:rPr lang="en-US" dirty="0"/>
              <a:t>Reductions in power electronics cost</a:t>
            </a:r>
          </a:p>
          <a:p>
            <a:pPr lvl="0"/>
            <a:r>
              <a:rPr lang="en-US" dirty="0"/>
              <a:t>Overcoming maximum temperature limitations of power electronics</a:t>
            </a:r>
          </a:p>
          <a:p>
            <a:pPr lvl="1"/>
            <a:r>
              <a:rPr lang="en-US" dirty="0"/>
              <a:t>Development of higher efficiency power electronics</a:t>
            </a:r>
          </a:p>
          <a:p>
            <a:pPr lvl="1"/>
            <a:r>
              <a:rPr lang="en-US" dirty="0"/>
              <a:t>Development of improved thermal management techniques</a:t>
            </a:r>
          </a:p>
          <a:p>
            <a:pPr lvl="1"/>
            <a:r>
              <a:rPr lang="en-US" dirty="0"/>
              <a:t>Development of higher-temperature power electronics</a:t>
            </a:r>
          </a:p>
          <a:p>
            <a:pPr lvl="0"/>
            <a:r>
              <a:rPr lang="en-US" dirty="0"/>
              <a:t>Major improvements in power electronics reliability</a:t>
            </a:r>
          </a:p>
          <a:p>
            <a:pPr lvl="1"/>
            <a:r>
              <a:rPr lang="en-US" dirty="0"/>
              <a:t>Large repeated temperature excursions</a:t>
            </a:r>
          </a:p>
          <a:p>
            <a:r>
              <a:rPr lang="en-US" dirty="0"/>
              <a:t>High vibration</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18104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2188</TotalTime>
  <Words>8360</Words>
  <Application>Microsoft Office PowerPoint</Application>
  <PresentationFormat>On-screen Show (4:3)</PresentationFormat>
  <Paragraphs>706</Paragraphs>
  <Slides>108</Slides>
  <Notes>107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mesutto</cp:lastModifiedBy>
  <cp:revision>94</cp:revision>
  <dcterms:created xsi:type="dcterms:W3CDTF">2017-10-01T19:36:44Z</dcterms:created>
  <dcterms:modified xsi:type="dcterms:W3CDTF">2018-09-23T12:22:01Z</dcterms:modified>
</cp:coreProperties>
</file>